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3">
  <p:sldMasterIdLst>
    <p:sldMasterId id="2147484143" r:id="rId1"/>
    <p:sldMasterId id="2147484170" r:id="rId2"/>
    <p:sldMasterId id="2147484150" r:id="rId3"/>
  </p:sldMasterIdLst>
  <p:notesMasterIdLst>
    <p:notesMasterId r:id="rId27"/>
  </p:notesMasterIdLst>
  <p:handoutMasterIdLst>
    <p:handoutMasterId r:id="rId28"/>
  </p:handoutMasterIdLst>
  <p:sldIdLst>
    <p:sldId id="1897" r:id="rId4"/>
    <p:sldId id="2801" r:id="rId5"/>
    <p:sldId id="2610" r:id="rId6"/>
    <p:sldId id="2587" r:id="rId7"/>
    <p:sldId id="2598" r:id="rId8"/>
    <p:sldId id="2631" r:id="rId9"/>
    <p:sldId id="2595" r:id="rId10"/>
    <p:sldId id="2597" r:id="rId11"/>
    <p:sldId id="2606" r:id="rId12"/>
    <p:sldId id="2599" r:id="rId13"/>
    <p:sldId id="2581" r:id="rId14"/>
    <p:sldId id="2635" r:id="rId15"/>
    <p:sldId id="2639" r:id="rId16"/>
    <p:sldId id="2640" r:id="rId17"/>
    <p:sldId id="2634" r:id="rId18"/>
    <p:sldId id="2630" r:id="rId19"/>
    <p:sldId id="2620" r:id="rId20"/>
    <p:sldId id="2632" r:id="rId21"/>
    <p:sldId id="2625" r:id="rId22"/>
    <p:sldId id="2622" r:id="rId23"/>
    <p:sldId id="2627" r:id="rId24"/>
    <p:sldId id="2612" r:id="rId25"/>
    <p:sldId id="1958" r:id="rId26"/>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3" orient="horz" pos="3049" userDrawn="1">
          <p15:clr>
            <a:srgbClr val="A4A3A4"/>
          </p15:clr>
        </p15:guide>
        <p15:guide id="6" pos="2976" userDrawn="1">
          <p15:clr>
            <a:srgbClr val="A4A3A4"/>
          </p15:clr>
        </p15:guide>
        <p15:guide id="8" pos="240" userDrawn="1">
          <p15:clr>
            <a:srgbClr val="A4A3A4"/>
          </p15:clr>
        </p15:guide>
        <p15:guide id="9" pos="2784" userDrawn="1">
          <p15:clr>
            <a:srgbClr val="A4A3A4"/>
          </p15:clr>
        </p15:guide>
        <p15:guide id="11" pos="2880" userDrawn="1">
          <p15:clr>
            <a:srgbClr val="A4A3A4"/>
          </p15:clr>
        </p15:guide>
        <p15:guide id="12" pos="5511" userDrawn="1">
          <p15:clr>
            <a:srgbClr val="A4A3A4"/>
          </p15:clr>
        </p15:guide>
        <p15:guide id="13" orient="horz" pos="396" userDrawn="1">
          <p15:clr>
            <a:srgbClr val="A4A3A4"/>
          </p15:clr>
        </p15:guide>
        <p15:guide id="14" orient="horz" pos="1620"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 id="6" name="Jorge Cardoso (Intelligent CloudOps, Cloud BU)" initials="JC(CCB" lastIdx="1" clrIdx="6">
    <p:extLst>
      <p:ext uri="{19B8F6BF-5375-455C-9EA6-DF929625EA0E}">
        <p15:presenceInfo xmlns:p15="http://schemas.microsoft.com/office/powerpoint/2012/main" userId="S-1-5-21-147214757-305610072-1517763936-30770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FC9E20"/>
    <a:srgbClr val="FA634D"/>
    <a:srgbClr val="36A3AA"/>
    <a:srgbClr val="D5EDFF"/>
    <a:srgbClr val="93D1FF"/>
    <a:srgbClr val="08BCF3"/>
    <a:srgbClr val="C41319"/>
    <a:srgbClr val="6699FF"/>
    <a:srgbClr val="CC2A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69" autoAdjust="0"/>
    <p:restoredTop sz="97887" autoAdjust="0"/>
  </p:normalViewPr>
  <p:slideViewPr>
    <p:cSldViewPr snapToGrid="0" showGuides="1">
      <p:cViewPr>
        <p:scale>
          <a:sx n="150" d="100"/>
          <a:sy n="150" d="100"/>
        </p:scale>
        <p:origin x="360" y="996"/>
      </p:cViewPr>
      <p:guideLst>
        <p:guide orient="horz" pos="3049"/>
        <p:guide pos="2976"/>
        <p:guide pos="240"/>
        <p:guide pos="2784"/>
        <p:guide pos="2880"/>
        <p:guide pos="5511"/>
        <p:guide orient="horz" pos="396"/>
        <p:guide orient="horz" pos="1620"/>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70" d="100"/>
          <a:sy n="70" d="100"/>
        </p:scale>
        <p:origin x="-1638" y="-108"/>
      </p:cViewPr>
      <p:guideLst>
        <p:guide orient="horz" pos="3110"/>
        <p:guide pos="2142"/>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2024/7/4</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2024/7/4</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D1208B-ABB5-48F0-93EC-79B837E3F925}"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5630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
        <p:nvSpPr>
          <p:cNvPr id="13" name="Footer Placeholder 12"/>
          <p:cNvSpPr>
            <a:spLocks noGrp="1"/>
          </p:cNvSpPr>
          <p:nvPr>
            <p:ph type="ftr" sz="quarter" idx="12"/>
          </p:nvPr>
        </p:nvSpPr>
        <p:spPr>
          <a:xfrm>
            <a:off x="404842" y="4439578"/>
            <a:ext cx="3086085" cy="273844"/>
          </a:xfrm>
          <a:prstGeom prst="rect">
            <a:avLst/>
          </a:prstGeom>
        </p:spPr>
        <p:txBody>
          <a:bodyPr/>
          <a:lstStyle/>
          <a:p>
            <a:r>
              <a:rPr lang="en-US"/>
              <a:t>Security Level: Confidential under NDA</a:t>
            </a:r>
            <a:endParaRPr lang="en-US" dirty="0"/>
          </a:p>
        </p:txBody>
      </p:sp>
    </p:spTree>
    <p:extLst>
      <p:ext uri="{BB962C8B-B14F-4D97-AF65-F5344CB8AC3E}">
        <p14:creationId xmlns:p14="http://schemas.microsoft.com/office/powerpoint/2010/main" val="4150640866"/>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8" y="-2381"/>
            <a:ext cx="8352368" cy="552450"/>
          </a:xfrm>
          <a:prstGeom prst="rect">
            <a:avLst/>
          </a:prstGeom>
          <a:ln>
            <a:noFill/>
          </a:ln>
        </p:spPr>
        <p:txBody>
          <a:bodyPr anchor="b"/>
          <a:lstStyle>
            <a:lvl1pPr>
              <a:defRPr sz="1400" b="0">
                <a:latin typeface="Arial" panose="020B0604020202020204" pitchFamily="34" charset="0"/>
                <a:cs typeface="Arial" panose="020B0604020202020204" pitchFamily="34" charset="0"/>
              </a:defRPr>
            </a:lvl1pPr>
          </a:lstStyle>
          <a:p>
            <a:r>
              <a:rPr lang="en-US" altLang="zh-CN" dirty="0"/>
              <a:t>NA</a:t>
            </a:r>
            <a:br>
              <a:rPr lang="en-US" altLang="zh-CN" dirty="0"/>
            </a:br>
            <a:r>
              <a:rPr lang="en-US" altLang="zh-CN" dirty="0" err="1"/>
              <a:t>NA</a:t>
            </a:r>
            <a:endParaRPr lang="zh-CN" altLang="en-US" dirty="0"/>
          </a:p>
        </p:txBody>
      </p:sp>
      <p:cxnSp>
        <p:nvCxnSpPr>
          <p:cNvPr id="9" name="Straight Connector 8"/>
          <p:cNvCxnSpPr>
            <a:cxnSpLocks/>
          </p:cNvCxnSpPr>
          <p:nvPr userDrawn="1"/>
        </p:nvCxnSpPr>
        <p:spPr bwMode="auto">
          <a:xfrm>
            <a:off x="395288" y="550069"/>
            <a:ext cx="8352368" cy="0"/>
          </a:xfrm>
          <a:prstGeom prst="line">
            <a:avLst/>
          </a:prstGeom>
          <a:ln w="12700">
            <a:solidFill>
              <a:schemeClr val="tx1">
                <a:lumMod val="50000"/>
                <a:lumOff val="50000"/>
              </a:schemeClr>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259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Rectangle 4"/>
          <p:cNvSpPr/>
          <p:nvPr userDrawn="1"/>
        </p:nvSpPr>
        <p:spPr>
          <a:xfrm>
            <a:off x="299259" y="2702959"/>
            <a:ext cx="1029449" cy="221599"/>
          </a:xfrm>
          <a:prstGeom prst="rect">
            <a:avLst/>
          </a:prstGeom>
        </p:spPr>
        <p:txBody>
          <a:bodyPr wrap="none">
            <a:spAutoFit/>
          </a:bodyPr>
          <a:lstStyle/>
          <a:p>
            <a:pPr algn="ct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INNOVATION</a:t>
            </a:r>
          </a:p>
        </p:txBody>
      </p:sp>
      <p:sp>
        <p:nvSpPr>
          <p:cNvPr id="6" name="Rectangle 5"/>
          <p:cNvSpPr/>
          <p:nvPr userDrawn="1"/>
        </p:nvSpPr>
        <p:spPr>
          <a:xfrm>
            <a:off x="7614871" y="2745588"/>
            <a:ext cx="1292340" cy="221599"/>
          </a:xfrm>
          <a:prstGeom prst="rect">
            <a:avLst/>
          </a:prstGeom>
        </p:spPr>
        <p:txBody>
          <a:bodyPr wrap="none">
            <a:spAutoFit/>
          </a:bodyPr>
          <a:lstStyle/>
          <a:p>
            <a:pPr algn="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PATH FORWARD</a:t>
            </a:r>
          </a:p>
        </p:txBody>
      </p:sp>
      <p:sp>
        <p:nvSpPr>
          <p:cNvPr id="7" name="Rectangle 6"/>
          <p:cNvSpPr/>
          <p:nvPr userDrawn="1"/>
        </p:nvSpPr>
        <p:spPr>
          <a:xfrm>
            <a:off x="2935316" y="831273"/>
            <a:ext cx="3350030" cy="413973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94235" y="2910100"/>
            <a:ext cx="2527067" cy="2061556"/>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80144" y="831273"/>
            <a:ext cx="2527067" cy="1801091"/>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918924" y="4627418"/>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750" i="1" dirty="0">
              <a:solidFill>
                <a:schemeClr val="tx1"/>
              </a:solidFill>
              <a:latin typeface="Arial" pitchFamily="34" charset="0"/>
              <a:cs typeface="Arial" pitchFamily="34" charset="0"/>
            </a:endParaRPr>
          </a:p>
        </p:txBody>
      </p:sp>
      <p:sp>
        <p:nvSpPr>
          <p:cNvPr id="20" name="TextBox 19"/>
          <p:cNvSpPr txBox="1"/>
          <p:nvPr userDrawn="1"/>
        </p:nvSpPr>
        <p:spPr>
          <a:xfrm>
            <a:off x="299259" y="592853"/>
            <a:ext cx="954107" cy="253916"/>
          </a:xfrm>
          <a:prstGeom prst="rect">
            <a:avLst/>
          </a:prstGeom>
          <a:noFill/>
        </p:spPr>
        <p:txBody>
          <a:bodyPr wrap="none" rtlCol="0">
            <a:spAutoFit/>
          </a:bodyPr>
          <a:lstStyle/>
          <a:p>
            <a:r>
              <a:rPr lang="en-US" altLang="en-US" sz="1050" b="1" dirty="0">
                <a:solidFill>
                  <a:schemeClr val="tx2"/>
                </a:solidFill>
                <a:latin typeface="Arial" panose="020B0604020202020204" pitchFamily="34" charset="0"/>
                <a:cs typeface="Arial" panose="020B0604020202020204" pitchFamily="34" charset="0"/>
              </a:rPr>
              <a:t>PAIN POINT</a:t>
            </a:r>
          </a:p>
        </p:txBody>
      </p:sp>
      <p:sp>
        <p:nvSpPr>
          <p:cNvPr id="21" name="Rectangle 20"/>
          <p:cNvSpPr/>
          <p:nvPr userDrawn="1"/>
        </p:nvSpPr>
        <p:spPr>
          <a:xfrm>
            <a:off x="4057936" y="592853"/>
            <a:ext cx="1104790" cy="253916"/>
          </a:xfrm>
          <a:prstGeom prst="rect">
            <a:avLst/>
          </a:prstGeom>
        </p:spPr>
        <p:txBody>
          <a:bodyPr wrap="none">
            <a:spAutoFit/>
          </a:bodyPr>
          <a:lstStyle/>
          <a:p>
            <a:r>
              <a:rPr lang="en-US" altLang="en-US" sz="1050" b="1" dirty="0">
                <a:solidFill>
                  <a:schemeClr val="tx2"/>
                </a:solidFill>
                <a:latin typeface="Arial" panose="020B0604020202020204" pitchFamily="34" charset="0"/>
                <a:cs typeface="Arial" panose="020B0604020202020204" pitchFamily="34" charset="0"/>
              </a:rPr>
              <a:t>DESCRIPTION</a:t>
            </a:r>
            <a:endParaRPr lang="en-US" sz="1050" dirty="0">
              <a:solidFill>
                <a:schemeClr val="tx2"/>
              </a:solidFill>
            </a:endParaRPr>
          </a:p>
        </p:txBody>
      </p:sp>
      <p:sp>
        <p:nvSpPr>
          <p:cNvPr id="22" name="TextBox 21"/>
          <p:cNvSpPr txBox="1"/>
          <p:nvPr userDrawn="1"/>
        </p:nvSpPr>
        <p:spPr>
          <a:xfrm>
            <a:off x="8278216" y="592853"/>
            <a:ext cx="700833" cy="253916"/>
          </a:xfrm>
          <a:prstGeom prst="rect">
            <a:avLst/>
          </a:prstGeom>
          <a:noFill/>
        </p:spPr>
        <p:txBody>
          <a:bodyPr wrap="none" rtlCol="0">
            <a:spAutoFit/>
          </a:bodyPr>
          <a:lstStyle/>
          <a:p>
            <a:r>
              <a:rPr lang="en-US" sz="1050" b="1" dirty="0">
                <a:solidFill>
                  <a:schemeClr val="tx2"/>
                </a:solidFill>
                <a:latin typeface="Arial" panose="020B0604020202020204" pitchFamily="34" charset="0"/>
                <a:cs typeface="Arial" panose="020B0604020202020204" pitchFamily="34" charset="0"/>
              </a:rPr>
              <a:t>IMPACT</a:t>
            </a:r>
          </a:p>
        </p:txBody>
      </p:sp>
      <p:sp>
        <p:nvSpPr>
          <p:cNvPr id="40" name="标题 1"/>
          <p:cNvSpPr>
            <a:spLocks noGrp="1"/>
          </p:cNvSpPr>
          <p:nvPr>
            <p:ph type="title"/>
          </p:nvPr>
        </p:nvSpPr>
        <p:spPr>
          <a:xfrm>
            <a:off x="395288" y="-2381"/>
            <a:ext cx="8526462" cy="552450"/>
          </a:xfrm>
          <a:prstGeom prst="rect">
            <a:avLst/>
          </a:prstGeom>
          <a:ln>
            <a:noFill/>
          </a:ln>
        </p:spPr>
        <p:txBody>
          <a:bodyPr anchor="b"/>
          <a:lstStyle>
            <a:lvl1pPr>
              <a:defRPr>
                <a:latin typeface="Arial" panose="020B0604020202020204" pitchFamily="34" charset="0"/>
                <a:cs typeface="Arial" panose="020B0604020202020204" pitchFamily="34" charset="0"/>
              </a:defRPr>
            </a:lvl1pPr>
          </a:lstStyle>
          <a:p>
            <a:endParaRPr lang="en-US" altLang="zh-CN" noProof="0" dirty="0"/>
          </a:p>
        </p:txBody>
      </p:sp>
      <p:cxnSp>
        <p:nvCxnSpPr>
          <p:cNvPr id="18" name="Straight Connector 17"/>
          <p:cNvCxnSpPr>
            <a:cxnSpLocks/>
          </p:cNvCxnSpPr>
          <p:nvPr userDrawn="1"/>
        </p:nvCxnSpPr>
        <p:spPr bwMode="auto">
          <a:xfrm>
            <a:off x="323850" y="550069"/>
            <a:ext cx="8591550" cy="0"/>
          </a:xfrm>
          <a:prstGeom prst="line">
            <a:avLst/>
          </a:prstGeom>
          <a:ln w="9525">
            <a:solidFill>
              <a:schemeClr val="tx2"/>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606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955717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sp>
        <p:nvSpPr>
          <p:cNvPr id="6" name="Slide Number Placeholder 5"/>
          <p:cNvSpPr>
            <a:spLocks noGrp="1"/>
          </p:cNvSpPr>
          <p:nvPr>
            <p:ph type="sldNum" sz="quarter" idx="4"/>
          </p:nvPr>
        </p:nvSpPr>
        <p:spPr>
          <a:xfrm>
            <a:off x="8359070" y="4849965"/>
            <a:ext cx="514631" cy="273844"/>
          </a:xfrm>
          <a:prstGeom prst="rect">
            <a:avLst/>
          </a:prstGeom>
        </p:spPr>
        <p:txBody>
          <a:bodyPr vert="horz" lIns="91440" tIns="45720" rIns="91440" bIns="45720" rtlCol="0" anchor="ctr"/>
          <a:lstStyle>
            <a:lvl1pPr algn="r">
              <a:defRPr sz="900">
                <a:solidFill>
                  <a:schemeClr val="bg2">
                    <a:lumMod val="75000"/>
                  </a:schemeClr>
                </a:solidFill>
              </a:defRPr>
            </a:lvl1pPr>
          </a:lstStyle>
          <a:p>
            <a:fld id="{515348B9-AF07-468C-ACD6-2781480BFF89}" type="slidenum">
              <a:rPr lang="en-US" smtClean="0"/>
              <a:pPr/>
              <a:t>‹#›</a:t>
            </a:fld>
            <a:endParaRPr lang="en-US"/>
          </a:p>
        </p:txBody>
      </p:sp>
      <p:pic>
        <p:nvPicPr>
          <p:cNvPr id="29700" name="Picture 4" descr="Technische Universität Berlin – Wikipedia">
            <a:extLst>
              <a:ext uri="{FF2B5EF4-FFF2-40B4-BE49-F238E27FC236}">
                <a16:creationId xmlns:a16="http://schemas.microsoft.com/office/drawing/2014/main" id="{A9403F5F-9664-456D-A9E5-A3C620E430B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16685"/>
      </p:ext>
    </p:extLst>
  </p:cSld>
  <p:clrMap bg1="lt1" tx1="dk1" bg2="lt2" tx2="dk2" accent1="accent1" accent2="accent2" accent3="accent3" accent4="accent4" accent5="accent5" accent6="accent6" hlink="hlink" folHlink="folHlink"/>
  <p:sldLayoutIdLst>
    <p:sldLayoutId id="2147484144"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p15:clr>
            <a:srgbClr val="F26B43"/>
          </p15:clr>
        </p15:guide>
        <p15:guide id="2" pos="3842">
          <p15:clr>
            <a:srgbClr val="F26B43"/>
          </p15:clr>
        </p15:guide>
        <p15:guide id="3" pos="566">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4938" fontAlgn="auto">
              <a:spcBef>
                <a:spcPts val="0"/>
              </a:spcBef>
              <a:spcAft>
                <a:spcPts val="0"/>
              </a:spcAft>
              <a:defRPr/>
            </a:pPr>
            <a:r>
              <a:rPr lang="en-US" altLang="zh-CN" sz="600" kern="0" dirty="0">
                <a:solidFill>
                  <a:srgbClr val="000000">
                    <a:lumMod val="50000"/>
                    <a:lumOff val="50000"/>
                  </a:srgbClr>
                </a:solidFill>
                <a:latin typeface="FrutigerNext LT Light" panose="020B0403040504020204" pitchFamily="34" charset="0"/>
                <a:ea typeface="MS PGothic" pitchFamily="34" charset="-128"/>
              </a:rPr>
              <a:t>ULTRA-SCALE AIOPS LAB     </a:t>
            </a:r>
            <a:fld id="{F350CB96-EF0E-44F1-90D2-2D2DCEB1810F}" type="slidenum">
              <a:rPr lang="de-DE" altLang="zh-CN" sz="600" smtClean="0">
                <a:solidFill>
                  <a:srgbClr val="FFFFFF">
                    <a:lumMod val="65000"/>
                  </a:srgbClr>
                </a:solidFill>
                <a:latin typeface="FrutigerNext LT Light" panose="020B0403040504020204" pitchFamily="34" charset="0"/>
              </a:rPr>
              <a:pPr defTabSz="684938" fontAlgn="auto">
                <a:spcBef>
                  <a:spcPts val="0"/>
                </a:spcBef>
                <a:spcAft>
                  <a:spcPts val="0"/>
                </a:spcAft>
                <a:defRPr/>
              </a:pPr>
              <a:t>‹#›</a:t>
            </a:fld>
            <a:endParaRPr lang="en-GB" altLang="zh-CN" sz="400" dirty="0">
              <a:solidFill>
                <a:srgbClr val="FFFFFF">
                  <a:lumMod val="65000"/>
                </a:srgbClr>
              </a:solidFill>
              <a:latin typeface="FrutigerNext LT Light" panose="020B0403040504020204" pitchFamily="34" charset="0"/>
            </a:endParaRPr>
          </a:p>
        </p:txBody>
      </p:sp>
    </p:spTree>
    <p:extLst>
      <p:ext uri="{BB962C8B-B14F-4D97-AF65-F5344CB8AC3E}">
        <p14:creationId xmlns:p14="http://schemas.microsoft.com/office/powerpoint/2010/main" val="484991093"/>
      </p:ext>
    </p:extLst>
  </p:cSld>
  <p:clrMap bg1="lt1" tx1="dk1" bg2="lt2" tx2="dk2" accent1="accent1" accent2="accent2" accent3="accent3" accent4="accent4" accent5="accent5" accent6="accent6" hlink="hlink" folHlink="folHlink"/>
  <p:sldLayoutIdLst>
    <p:sldLayoutId id="2147484171" r:id="rId1"/>
    <p:sldLayoutId id="2147484174" r:id="rId2"/>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71971634"/>
      </p:ext>
    </p:extLst>
  </p:cSld>
  <p:clrMap bg1="lt1" tx1="dk1" bg2="lt2" tx2="dk2" accent1="accent1" accent2="accent2" accent3="accent3" accent4="accent4" accent5="accent5" accent6="accent6" hlink="hlink" folHlink="folHlink"/>
  <p:sldLayoutIdLst>
    <p:sldLayoutId id="2147484152"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aws.amazon.com/macie/" TargetMode="External"/><Relationship Id="rId10" Type="http://schemas.openxmlformats.org/officeDocument/2006/relationships/image" Target="../media/image44.png"/><Relationship Id="rId4" Type="http://schemas.openxmlformats.org/officeDocument/2006/relationships/hyperlink" Target="https://aws.amazon.com/guardduty/" TargetMode="External"/><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tiff"/><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tencent.com/solution/operation?from=10680"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image" Target="../media/image23.w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0" y="4035050"/>
            <a:ext cx="2042160" cy="864610"/>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700" b="0" i="1" kern="0" dirty="0">
                <a:latin typeface="Arial" charset="0"/>
                <a:ea typeface="Arial" charset="0"/>
                <a:cs typeface="Arial" charset="0"/>
              </a:rPr>
              <a:t>Lecture at Technical University of Berlin</a:t>
            </a:r>
          </a:p>
          <a:p>
            <a:pPr marL="0" indent="0">
              <a:spcBef>
                <a:spcPts val="0"/>
              </a:spcBef>
              <a:buNone/>
            </a:pP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Jorge Cardoso</a:t>
            </a:r>
          </a:p>
          <a:p>
            <a:pPr marL="0" indent="0">
              <a:spcBef>
                <a:spcPts val="0"/>
              </a:spcBef>
              <a:buNone/>
            </a:pPr>
            <a:r>
              <a:rPr lang="en-US" sz="700" b="0" kern="0" dirty="0">
                <a:latin typeface="Arial" charset="0"/>
                <a:ea typeface="Arial" charset="0"/>
                <a:cs typeface="Arial" charset="0"/>
              </a:rPr>
              <a:t>Chief Engineer for Hyperscale </a:t>
            </a:r>
            <a:r>
              <a:rPr lang="en-US" sz="700" b="0" kern="0" dirty="0" err="1">
                <a:latin typeface="Arial" charset="0"/>
                <a:ea typeface="Arial" charset="0"/>
                <a:cs typeface="Arial" charset="0"/>
              </a:rPr>
              <a:t>AIOps</a:t>
            </a: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Munich Research Center</a:t>
            </a:r>
          </a:p>
          <a:p>
            <a:pPr marL="0" indent="0">
              <a:spcBef>
                <a:spcPts val="0"/>
              </a:spcBef>
              <a:buNone/>
            </a:pPr>
            <a:endParaRPr lang="en-US" sz="70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2023.04.12</a:t>
            </a:r>
          </a:p>
          <a:p>
            <a:pPr marL="0" indent="0">
              <a:spcBef>
                <a:spcPts val="0"/>
              </a:spcBef>
              <a:buNone/>
            </a:pPr>
            <a:endParaRPr lang="en-US" sz="700" b="0" kern="0" dirty="0">
              <a:latin typeface="Arial" charset="0"/>
              <a:ea typeface="Arial" charset="0"/>
              <a:cs typeface="Arial" charset="0"/>
            </a:endParaRPr>
          </a:p>
        </p:txBody>
      </p:sp>
      <p:sp>
        <p:nvSpPr>
          <p:cNvPr id="12" name="Title 3">
            <a:extLst>
              <a:ext uri="{FF2B5EF4-FFF2-40B4-BE49-F238E27FC236}">
                <a16:creationId xmlns:a16="http://schemas.microsoft.com/office/drawing/2014/main" id="{A3D41693-87D9-904C-9C1D-9FDB672DF63E}"/>
              </a:ext>
            </a:extLst>
          </p:cNvPr>
          <p:cNvSpPr>
            <a:spLocks noGrp="1"/>
          </p:cNvSpPr>
          <p:nvPr>
            <p:ph type="title"/>
          </p:nvPr>
        </p:nvSpPr>
        <p:spPr>
          <a:xfrm>
            <a:off x="404841" y="387015"/>
            <a:ext cx="7258993" cy="715046"/>
          </a:xfrm>
        </p:spPr>
        <p:txBody>
          <a:bodyPr>
            <a:normAutofit/>
          </a:bodyPr>
          <a:lstStyle/>
          <a:p>
            <a:pPr>
              <a:lnSpc>
                <a:spcPct val="100000"/>
              </a:lnSpc>
            </a:pPr>
            <a:r>
              <a:rPr lang="en-US" b="1" dirty="0"/>
              <a:t>Security Operations</a:t>
            </a:r>
            <a:br>
              <a:rPr lang="en-US" b="1" dirty="0"/>
            </a:br>
            <a:r>
              <a:rPr lang="en-US" sz="2000" dirty="0"/>
              <a:t>Threat Monitoring and Detection</a:t>
            </a:r>
            <a:endParaRPr lang="en-US" dirty="0"/>
          </a:p>
        </p:txBody>
      </p:sp>
      <p:sp>
        <p:nvSpPr>
          <p:cNvPr id="3" name="Text Placeholder 2"/>
          <p:cNvSpPr>
            <a:spLocks noGrp="1"/>
          </p:cNvSpPr>
          <p:nvPr>
            <p:ph type="body" sz="quarter" idx="11"/>
          </p:nvPr>
        </p:nvSpPr>
        <p:spPr>
          <a:xfrm>
            <a:off x="317734" y="1102061"/>
            <a:ext cx="6822206" cy="461665"/>
          </a:xfrm>
        </p:spPr>
        <p:txBody>
          <a:bodyPr/>
          <a:lstStyle/>
          <a:p>
            <a:r>
              <a:rPr lang="en-US" sz="800" dirty="0">
                <a:latin typeface="+mn-lt"/>
              </a:rPr>
              <a:t>Security Operations, often referred to as SecOps, involve the continuous monitoring and management of an organization's security posture. This function combines processes, tools, and skilled personnel to detect, investigate, and respond to security threats and incidents. The goal of SecOps is to protect an organization's digital assets, ensure compliance with regulatory requirements, and minimize the impact of security incidents.</a:t>
            </a: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87982-4B53-4579-AA70-75D8F4A89F30}"/>
              </a:ext>
            </a:extLst>
          </p:cNvPr>
          <p:cNvPicPr>
            <a:picLocks noChangeAspect="1"/>
          </p:cNvPicPr>
          <p:nvPr/>
        </p:nvPicPr>
        <p:blipFill rotWithShape="1">
          <a:blip r:embed="rId2"/>
          <a:srcRect b="44539"/>
          <a:stretch/>
        </p:blipFill>
        <p:spPr>
          <a:xfrm>
            <a:off x="6107658" y="1204553"/>
            <a:ext cx="2564480" cy="1283764"/>
          </a:xfrm>
          <a:prstGeom prst="rect">
            <a:avLst/>
          </a:prstGeom>
        </p:spPr>
      </p:pic>
      <p:sp>
        <p:nvSpPr>
          <p:cNvPr id="2" name="Title 1">
            <a:extLst>
              <a:ext uri="{FF2B5EF4-FFF2-40B4-BE49-F238E27FC236}">
                <a16:creationId xmlns:a16="http://schemas.microsoft.com/office/drawing/2014/main" id="{9E2E7884-7F3E-48E3-AE8E-3AC62A40D07C}"/>
              </a:ext>
            </a:extLst>
          </p:cNvPr>
          <p:cNvSpPr>
            <a:spLocks noGrp="1"/>
          </p:cNvSpPr>
          <p:nvPr>
            <p:ph type="title"/>
          </p:nvPr>
        </p:nvSpPr>
        <p:spPr>
          <a:xfrm>
            <a:off x="395288" y="-2381"/>
            <a:ext cx="8352368" cy="552450"/>
          </a:xfrm>
        </p:spPr>
        <p:txBody>
          <a:bodyPr/>
          <a:lstStyle/>
          <a:p>
            <a:r>
              <a:rPr lang="en-US" b="1" dirty="0"/>
              <a:t>Technology Review  </a:t>
            </a:r>
            <a:br>
              <a:rPr lang="en-US" b="1" dirty="0"/>
            </a:br>
            <a:r>
              <a:rPr lang="en-US" dirty="0"/>
              <a:t>Web Articles</a:t>
            </a:r>
          </a:p>
        </p:txBody>
      </p:sp>
      <p:sp>
        <p:nvSpPr>
          <p:cNvPr id="3" name="Rectangle 2">
            <a:extLst>
              <a:ext uri="{FF2B5EF4-FFF2-40B4-BE49-F238E27FC236}">
                <a16:creationId xmlns:a16="http://schemas.microsoft.com/office/drawing/2014/main" id="{4BA18F50-2D87-4471-BA5A-10216E0DBDD2}"/>
              </a:ext>
            </a:extLst>
          </p:cNvPr>
          <p:cNvSpPr/>
          <p:nvPr/>
        </p:nvSpPr>
        <p:spPr>
          <a:xfrm>
            <a:off x="1056512" y="4908868"/>
            <a:ext cx="4064127" cy="215444"/>
          </a:xfrm>
          <a:prstGeom prst="rect">
            <a:avLst/>
          </a:prstGeom>
        </p:spPr>
        <p:txBody>
          <a:bodyPr wrap="square">
            <a:spAutoFit/>
          </a:bodyPr>
          <a:lstStyle/>
          <a:p>
            <a:r>
              <a:rPr lang="en-US" sz="400" dirty="0">
                <a:latin typeface="Arial" panose="020B0604020202020204" pitchFamily="34" charset="0"/>
                <a:cs typeface="Arial" panose="020B0604020202020204" pitchFamily="34" charset="0"/>
              </a:rPr>
              <a:t>[1] https://www.cybersecurity-insiders.com/insider-threat-to-google-as-it-fires-36-employees-in-2020/</a:t>
            </a:r>
          </a:p>
          <a:p>
            <a:r>
              <a:rPr lang="en-US" sz="400" dirty="0">
                <a:latin typeface="Arial" panose="020B0604020202020204" pitchFamily="34" charset="0"/>
                <a:cs typeface="Arial" panose="020B0604020202020204" pitchFamily="34" charset="0"/>
              </a:rPr>
              <a:t>[2] David Seidman, Sr Director of Detection @ Salesforce, Head of Detection and Response @ Robinhood, Security Engineering Manager @ Google</a:t>
            </a:r>
          </a:p>
        </p:txBody>
      </p:sp>
      <p:pic>
        <p:nvPicPr>
          <p:cNvPr id="4" name="Picture 3">
            <a:extLst>
              <a:ext uri="{FF2B5EF4-FFF2-40B4-BE49-F238E27FC236}">
                <a16:creationId xmlns:a16="http://schemas.microsoft.com/office/drawing/2014/main" id="{79CC773A-63C3-4D27-BAAC-AFE4FC180723}"/>
              </a:ext>
            </a:extLst>
          </p:cNvPr>
          <p:cNvPicPr>
            <a:picLocks noChangeAspect="1"/>
          </p:cNvPicPr>
          <p:nvPr/>
        </p:nvPicPr>
        <p:blipFill rotWithShape="1">
          <a:blip r:embed="rId3"/>
          <a:srcRect b="49990"/>
          <a:stretch/>
        </p:blipFill>
        <p:spPr>
          <a:xfrm>
            <a:off x="465947" y="1027836"/>
            <a:ext cx="2369954" cy="1687932"/>
          </a:xfrm>
          <a:prstGeom prst="rect">
            <a:avLst/>
          </a:prstGeom>
        </p:spPr>
      </p:pic>
      <p:pic>
        <p:nvPicPr>
          <p:cNvPr id="9" name="Picture 8">
            <a:extLst>
              <a:ext uri="{FF2B5EF4-FFF2-40B4-BE49-F238E27FC236}">
                <a16:creationId xmlns:a16="http://schemas.microsoft.com/office/drawing/2014/main" id="{6F772D04-FD2C-4F85-8724-B7077E9766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9700" y="1026604"/>
            <a:ext cx="2564599" cy="3319463"/>
          </a:xfrm>
          <a:prstGeom prst="rect">
            <a:avLst/>
          </a:prstGeom>
        </p:spPr>
      </p:pic>
      <p:pic>
        <p:nvPicPr>
          <p:cNvPr id="10" name="Picture 9">
            <a:extLst>
              <a:ext uri="{FF2B5EF4-FFF2-40B4-BE49-F238E27FC236}">
                <a16:creationId xmlns:a16="http://schemas.microsoft.com/office/drawing/2014/main" id="{111BF305-914A-4739-B47F-E2FB9FD2FCF4}"/>
              </a:ext>
            </a:extLst>
          </p:cNvPr>
          <p:cNvPicPr>
            <a:picLocks noChangeAspect="1"/>
          </p:cNvPicPr>
          <p:nvPr/>
        </p:nvPicPr>
        <p:blipFill>
          <a:blip r:embed="rId5"/>
          <a:stretch>
            <a:fillRect/>
          </a:stretch>
        </p:blipFill>
        <p:spPr>
          <a:xfrm>
            <a:off x="4283396" y="3783490"/>
            <a:ext cx="1626608" cy="1056798"/>
          </a:xfrm>
          <a:prstGeom prst="rect">
            <a:avLst/>
          </a:prstGeom>
        </p:spPr>
      </p:pic>
      <p:grpSp>
        <p:nvGrpSpPr>
          <p:cNvPr id="12" name="Group 11">
            <a:extLst>
              <a:ext uri="{FF2B5EF4-FFF2-40B4-BE49-F238E27FC236}">
                <a16:creationId xmlns:a16="http://schemas.microsoft.com/office/drawing/2014/main" id="{EE140CAD-D715-4198-9605-059B3FB692A2}"/>
              </a:ext>
            </a:extLst>
          </p:cNvPr>
          <p:cNvGrpSpPr/>
          <p:nvPr/>
        </p:nvGrpSpPr>
        <p:grpSpPr>
          <a:xfrm>
            <a:off x="1590557" y="703368"/>
            <a:ext cx="255198" cy="246221"/>
            <a:chOff x="1633049" y="1802410"/>
            <a:chExt cx="255198" cy="246221"/>
          </a:xfrm>
        </p:grpSpPr>
        <p:sp>
          <p:nvSpPr>
            <p:cNvPr id="13" name="Oval 12">
              <a:extLst>
                <a:ext uri="{FF2B5EF4-FFF2-40B4-BE49-F238E27FC236}">
                  <a16:creationId xmlns:a16="http://schemas.microsoft.com/office/drawing/2014/main" id="{A2000E9C-C3A1-4698-8C3B-FEC771A3D165}"/>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54F888-3556-4776-B30D-4B703649DAB6}"/>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1</a:t>
              </a:r>
            </a:p>
          </p:txBody>
        </p:sp>
      </p:grpSp>
      <p:grpSp>
        <p:nvGrpSpPr>
          <p:cNvPr id="15" name="Group 14">
            <a:extLst>
              <a:ext uri="{FF2B5EF4-FFF2-40B4-BE49-F238E27FC236}">
                <a16:creationId xmlns:a16="http://schemas.microsoft.com/office/drawing/2014/main" id="{17E75008-B121-4A88-8D9B-0855A309566B}"/>
              </a:ext>
            </a:extLst>
          </p:cNvPr>
          <p:cNvGrpSpPr/>
          <p:nvPr/>
        </p:nvGrpSpPr>
        <p:grpSpPr>
          <a:xfrm>
            <a:off x="7353510" y="703368"/>
            <a:ext cx="255198" cy="246221"/>
            <a:chOff x="1633049" y="1802410"/>
            <a:chExt cx="255198" cy="246221"/>
          </a:xfrm>
        </p:grpSpPr>
        <p:sp>
          <p:nvSpPr>
            <p:cNvPr id="16" name="Oval 15">
              <a:extLst>
                <a:ext uri="{FF2B5EF4-FFF2-40B4-BE49-F238E27FC236}">
                  <a16:creationId xmlns:a16="http://schemas.microsoft.com/office/drawing/2014/main" id="{85BA2979-2326-4338-8D75-F86EF0DBE7D7}"/>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0E48752-7131-4B50-9FE9-31FAD44ADAE7}"/>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3</a:t>
              </a:r>
            </a:p>
          </p:txBody>
        </p:sp>
      </p:grpSp>
      <p:grpSp>
        <p:nvGrpSpPr>
          <p:cNvPr id="18" name="Group 17">
            <a:extLst>
              <a:ext uri="{FF2B5EF4-FFF2-40B4-BE49-F238E27FC236}">
                <a16:creationId xmlns:a16="http://schemas.microsoft.com/office/drawing/2014/main" id="{CE29BF5E-1E1D-4339-9752-1561239F51D7}"/>
              </a:ext>
            </a:extLst>
          </p:cNvPr>
          <p:cNvGrpSpPr/>
          <p:nvPr/>
        </p:nvGrpSpPr>
        <p:grpSpPr>
          <a:xfrm>
            <a:off x="4461265" y="703368"/>
            <a:ext cx="255198" cy="246221"/>
            <a:chOff x="1633049" y="1802410"/>
            <a:chExt cx="255198" cy="246221"/>
          </a:xfrm>
        </p:grpSpPr>
        <p:sp>
          <p:nvSpPr>
            <p:cNvPr id="19" name="Oval 18">
              <a:extLst>
                <a:ext uri="{FF2B5EF4-FFF2-40B4-BE49-F238E27FC236}">
                  <a16:creationId xmlns:a16="http://schemas.microsoft.com/office/drawing/2014/main" id="{9A8CA568-CC89-4502-A5F2-74695BAC8C6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656DEF5-CFE1-4F0C-8A5E-FE8394E25ACA}"/>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2</a:t>
              </a:r>
            </a:p>
          </p:txBody>
        </p:sp>
      </p:grpSp>
      <p:sp>
        <p:nvSpPr>
          <p:cNvPr id="35" name="Rectangle 34">
            <a:extLst>
              <a:ext uri="{FF2B5EF4-FFF2-40B4-BE49-F238E27FC236}">
                <a16:creationId xmlns:a16="http://schemas.microsoft.com/office/drawing/2014/main" id="{6D08F8BF-BA58-411D-82C1-936ABC0BA447}"/>
              </a:ext>
            </a:extLst>
          </p:cNvPr>
          <p:cNvSpPr/>
          <p:nvPr/>
        </p:nvSpPr>
        <p:spPr>
          <a:xfrm>
            <a:off x="3404226" y="3248909"/>
            <a:ext cx="1892988" cy="1270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017A84-E63C-4E6D-B6DF-39FAE452AF5C}"/>
              </a:ext>
            </a:extLst>
          </p:cNvPr>
          <p:cNvSpPr/>
          <p:nvPr/>
        </p:nvSpPr>
        <p:spPr>
          <a:xfrm>
            <a:off x="6099072" y="2503295"/>
            <a:ext cx="2573066" cy="1477328"/>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CERT Insider Threat Center and the U.S. National Insider Threat Task Force have issued common guidelines to help prevent and mitigate insider threats in organizational environments [4], [6]. The guidelines in [4] describes 20 practices that organizations should implement across the enterprise to prevent and detect insider threats, as well as case studies of organizations that failed to do so.</a:t>
            </a:r>
          </a:p>
          <a:p>
            <a:endParaRPr lang="en-US" sz="600" dirty="0">
              <a:latin typeface="Arial" panose="020B0604020202020204" pitchFamily="34" charset="0"/>
              <a:cs typeface="Arial" panose="020B0604020202020204" pitchFamily="34" charset="0"/>
            </a:endParaRPr>
          </a:p>
          <a:p>
            <a:pPr marL="112713" indent="-112713">
              <a:buFont typeface="Arial" panose="020B0604020202020204" pitchFamily="34" charset="0"/>
              <a:buChar char="•"/>
            </a:pPr>
            <a:r>
              <a:rPr lang="en-US" sz="600" dirty="0">
                <a:latin typeface="Arial" panose="020B0604020202020204" pitchFamily="34" charset="0"/>
                <a:cs typeface="Arial" panose="020B0604020202020204" pitchFamily="34" charset="0"/>
              </a:rPr>
              <a:t>[4] M. L. Collins et al., “Common sense guide to mitigating insider threats, fifth edition,” CERT Insider Threat Center, Carnegie Mellon Univ., Pittsburgh, PA, USA, Rep. CMU/SEI-2015-TR-010, 2016.</a:t>
            </a:r>
          </a:p>
          <a:p>
            <a:pPr marL="112713" indent="-112713">
              <a:buFont typeface="Arial" panose="020B0604020202020204" pitchFamily="34" charset="0"/>
              <a:buChar char="•"/>
            </a:pPr>
            <a:r>
              <a:rPr lang="en-US" sz="600" dirty="0">
                <a:latin typeface="Arial" panose="020B0604020202020204" pitchFamily="34" charset="0"/>
                <a:cs typeface="Arial" panose="020B0604020202020204" pitchFamily="34" charset="0"/>
              </a:rPr>
              <a:t>[6] “Combating the insider threat,” Nat. Cybersecurity </a:t>
            </a:r>
            <a:r>
              <a:rPr lang="en-US" sz="600" dirty="0" err="1">
                <a:latin typeface="Arial" panose="020B0604020202020204" pitchFamily="34" charset="0"/>
                <a:cs typeface="Arial" panose="020B0604020202020204" pitchFamily="34" charset="0"/>
              </a:rPr>
              <a:t>Commun</a:t>
            </a:r>
            <a:r>
              <a:rPr lang="en-US" sz="600" dirty="0">
                <a:latin typeface="Arial" panose="020B0604020202020204" pitchFamily="34" charset="0"/>
                <a:cs typeface="Arial" panose="020B0604020202020204" pitchFamily="34" charset="0"/>
              </a:rPr>
              <a:t>. </a:t>
            </a:r>
            <a:r>
              <a:rPr lang="en-US" sz="600" dirty="0" err="1">
                <a:latin typeface="Arial" panose="020B0604020202020204" pitchFamily="34" charset="0"/>
                <a:cs typeface="Arial" panose="020B0604020202020204" pitchFamily="34" charset="0"/>
              </a:rPr>
              <a:t>Integr</a:t>
            </a:r>
            <a:r>
              <a:rPr lang="en-US" sz="600" dirty="0">
                <a:latin typeface="Arial" panose="020B0604020202020204" pitchFamily="34" charset="0"/>
                <a:cs typeface="Arial" panose="020B0604020202020204" pitchFamily="34" charset="0"/>
              </a:rPr>
              <a:t>. Center, U.S. Dept. Homeland Security, Washington, DC, USA, Rep., 2014. Accessed: Jun. 15, 2019. [Online]. Available: https://www.uscert.gov/sites/default/files/publications/Combating%20the%20Insider%20Threat_0.pdf</a:t>
            </a:r>
          </a:p>
        </p:txBody>
      </p:sp>
      <p:sp>
        <p:nvSpPr>
          <p:cNvPr id="6" name="Rectangle 5">
            <a:extLst>
              <a:ext uri="{FF2B5EF4-FFF2-40B4-BE49-F238E27FC236}">
                <a16:creationId xmlns:a16="http://schemas.microsoft.com/office/drawing/2014/main" id="{A6E1CF67-F65C-4C6D-8886-F644DF032043}"/>
              </a:ext>
            </a:extLst>
          </p:cNvPr>
          <p:cNvSpPr/>
          <p:nvPr/>
        </p:nvSpPr>
        <p:spPr>
          <a:xfrm>
            <a:off x="6029680" y="823797"/>
            <a:ext cx="1378109" cy="338554"/>
          </a:xfrm>
          <a:prstGeom prst="rect">
            <a:avLst/>
          </a:prstGeom>
        </p:spPr>
        <p:txBody>
          <a:bodyPr wrap="square">
            <a:spAutoFit/>
          </a:bodyPr>
          <a:lstStyle/>
          <a:p>
            <a:r>
              <a:rPr lang="en-US" sz="800" dirty="0">
                <a:highlight>
                  <a:srgbClr val="FFFF00"/>
                </a:highlight>
                <a:latin typeface="Arial" panose="020B0604020202020204" pitchFamily="34" charset="0"/>
                <a:cs typeface="Arial" panose="020B0604020202020204" pitchFamily="34" charset="0"/>
              </a:rPr>
              <a:t>Insider threats </a:t>
            </a:r>
            <a:br>
              <a:rPr lang="en-US" sz="800" dirty="0">
                <a:highlight>
                  <a:srgbClr val="FFFF00"/>
                </a:highlight>
                <a:latin typeface="Arial" panose="020B0604020202020204" pitchFamily="34" charset="0"/>
                <a:cs typeface="Arial" panose="020B0604020202020204" pitchFamily="34" charset="0"/>
              </a:rPr>
            </a:br>
            <a:r>
              <a:rPr lang="en-US" sz="800" dirty="0">
                <a:highlight>
                  <a:srgbClr val="FFFF00"/>
                </a:highlight>
                <a:latin typeface="Arial" panose="020B0604020202020204" pitchFamily="34" charset="0"/>
                <a:cs typeface="Arial" panose="020B0604020202020204" pitchFamily="34" charset="0"/>
              </a:rPr>
              <a:t>Mitigation Guidelines</a:t>
            </a:r>
          </a:p>
        </p:txBody>
      </p:sp>
      <p:sp>
        <p:nvSpPr>
          <p:cNvPr id="37" name="Rectangle 36">
            <a:extLst>
              <a:ext uri="{FF2B5EF4-FFF2-40B4-BE49-F238E27FC236}">
                <a16:creationId xmlns:a16="http://schemas.microsoft.com/office/drawing/2014/main" id="{DFD7BE70-1E27-4517-A1C6-9E5DD1717BE3}"/>
              </a:ext>
            </a:extLst>
          </p:cNvPr>
          <p:cNvSpPr/>
          <p:nvPr/>
        </p:nvSpPr>
        <p:spPr>
          <a:xfrm>
            <a:off x="505015" y="2737866"/>
            <a:ext cx="2584045" cy="2015936"/>
          </a:xfrm>
          <a:prstGeom prst="rect">
            <a:avLst/>
          </a:prstGeom>
        </p:spPr>
        <p:txBody>
          <a:bodyPr wrap="square">
            <a:spAutoFit/>
          </a:bodyPr>
          <a:lstStyle/>
          <a:p>
            <a:r>
              <a:rPr lang="en-US" sz="500" dirty="0">
                <a:latin typeface="Arial" panose="020B0604020202020204" pitchFamily="34" charset="0"/>
                <a:ea typeface="Times New Roman" panose="02020603050405020304" pitchFamily="18" charset="0"/>
                <a:cs typeface="Arial" panose="020B0604020202020204" pitchFamily="34" charset="0"/>
              </a:rPr>
              <a:t>How do you detect insider threats? “here are some of the things Google detection teams typically look for” [1]:</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Users from one department or job role accessing or attempting to access data from another in a suspicious way</a:t>
            </a:r>
          </a:p>
          <a:p>
            <a:pPr marL="114300" indent="-114300">
              <a:buFont typeface="Arial" panose="020B0604020202020204" pitchFamily="34" charset="0"/>
              <a:buChar char="•"/>
            </a:pPr>
            <a:r>
              <a:rPr lang="en-US" sz="500" b="1" dirty="0">
                <a:highlight>
                  <a:srgbClr val="FFFF00"/>
                </a:highlight>
                <a:latin typeface="Arial" panose="020B0604020202020204" pitchFamily="34" charset="0"/>
                <a:ea typeface="Times New Roman" panose="02020603050405020304" pitchFamily="18" charset="0"/>
                <a:cs typeface="Arial" panose="020B0604020202020204" pitchFamily="34" charset="0"/>
              </a:rPr>
              <a:t>Large file transfers</a:t>
            </a:r>
            <a:r>
              <a:rPr lang="en-US" sz="500" dirty="0">
                <a:highlight>
                  <a:srgbClr val="FFFF00"/>
                </a:highlight>
                <a:latin typeface="Arial" panose="020B0604020202020204" pitchFamily="34" charset="0"/>
                <a:ea typeface="Times New Roman" panose="02020603050405020304" pitchFamily="18" charset="0"/>
                <a:cs typeface="Arial" panose="020B0604020202020204" pitchFamily="34" charset="0"/>
              </a:rPr>
              <a:t> </a:t>
            </a:r>
            <a:r>
              <a:rPr lang="en-US" sz="500" dirty="0">
                <a:latin typeface="Arial" panose="020B0604020202020204" pitchFamily="34" charset="0"/>
                <a:ea typeface="Times New Roman" panose="02020603050405020304" pitchFamily="18" charset="0"/>
                <a:cs typeface="Arial" panose="020B0604020202020204" pitchFamily="34" charset="0"/>
              </a:rPr>
              <a:t>by employees around the time they're </a:t>
            </a:r>
            <a:r>
              <a:rPr lang="en-US" sz="500" b="1" dirty="0">
                <a:latin typeface="Arial" panose="020B0604020202020204" pitchFamily="34" charset="0"/>
                <a:ea typeface="Times New Roman" panose="02020603050405020304" pitchFamily="18" charset="0"/>
                <a:cs typeface="Arial" panose="020B0604020202020204" pitchFamily="34" charset="0"/>
              </a:rPr>
              <a:t>leaving a company</a:t>
            </a:r>
          </a:p>
          <a:p>
            <a:pPr marL="114300" indent="-114300">
              <a:buFont typeface="Arial" panose="020B0604020202020204" pitchFamily="34" charset="0"/>
              <a:buChar char="•"/>
            </a:pPr>
            <a:r>
              <a:rPr lang="en-US" sz="500" b="1" dirty="0">
                <a:latin typeface="Arial" panose="020B0604020202020204" pitchFamily="34" charset="0"/>
                <a:ea typeface="Times New Roman" panose="02020603050405020304" pitchFamily="18" charset="0"/>
                <a:cs typeface="Arial" panose="020B0604020202020204" pitchFamily="34" charset="0"/>
              </a:rPr>
              <a:t>Accesses to services like Dropbox</a:t>
            </a:r>
            <a:r>
              <a:rPr lang="en-US" sz="500" dirty="0">
                <a:latin typeface="Arial" panose="020B0604020202020204" pitchFamily="34" charset="0"/>
                <a:ea typeface="Times New Roman" panose="02020603050405020304" pitchFamily="18" charset="0"/>
                <a:cs typeface="Arial" panose="020B0604020202020204" pitchFamily="34" charset="0"/>
              </a:rPr>
              <a:t> that the company doesn't usually use</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Employees with privileged access using that access </a:t>
            </a:r>
            <a:r>
              <a:rPr lang="en-US" sz="500" b="1" dirty="0">
                <a:latin typeface="Arial" panose="020B0604020202020204" pitchFamily="34" charset="0"/>
                <a:ea typeface="Times New Roman" panose="02020603050405020304" pitchFamily="18" charset="0"/>
                <a:cs typeface="Arial" panose="020B0604020202020204" pitchFamily="34" charset="0"/>
              </a:rPr>
              <a:t>much more often than their peers</a:t>
            </a:r>
          </a:p>
          <a:p>
            <a:pPr marL="114300" indent="-114300">
              <a:buFont typeface="Arial" panose="020B0604020202020204" pitchFamily="34" charset="0"/>
              <a:buChar char="•"/>
            </a:pPr>
            <a:r>
              <a:rPr lang="en-US" sz="500" b="1" dirty="0">
                <a:highlight>
                  <a:srgbClr val="FFFF00"/>
                </a:highlight>
                <a:latin typeface="Arial" panose="020B0604020202020204" pitchFamily="34" charset="0"/>
                <a:ea typeface="Times New Roman" panose="02020603050405020304" pitchFamily="18" charset="0"/>
                <a:cs typeface="Arial" panose="020B0604020202020204" pitchFamily="34" charset="0"/>
              </a:rPr>
              <a:t>Unusual login activity </a:t>
            </a:r>
            <a:r>
              <a:rPr lang="en-US" sz="500" dirty="0">
                <a:latin typeface="Arial" panose="020B0604020202020204" pitchFamily="34" charset="0"/>
                <a:ea typeface="Times New Roman" panose="02020603050405020304" pitchFamily="18" charset="0"/>
                <a:cs typeface="Arial" panose="020B0604020202020204" pitchFamily="34" charset="0"/>
              </a:rPr>
              <a:t>that might indicate someone using someone else's password or computer</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Data leaving the company that shouldn't be, detected by packet inspection (DLP)</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Employees reporting that their coworker is acting suspiciously</a:t>
            </a:r>
          </a:p>
          <a:p>
            <a:pPr marL="171450" indent="-171450">
              <a:buFont typeface="Arial" panose="020B0604020202020204" pitchFamily="34" charset="0"/>
              <a:buChar char="•"/>
            </a:pPr>
            <a:endParaRPr lang="en-US" sz="500" dirty="0">
              <a:latin typeface="Arial" panose="020B0604020202020204" pitchFamily="34" charset="0"/>
              <a:ea typeface="Times New Roman" panose="02020603050405020304" pitchFamily="18" charset="0"/>
              <a:cs typeface="Arial" panose="020B0604020202020204" pitchFamily="34" charset="0"/>
            </a:endParaRPr>
          </a:p>
          <a:p>
            <a:r>
              <a:rPr lang="en-US" sz="500" dirty="0">
                <a:latin typeface="Arial" panose="020B0604020202020204" pitchFamily="34" charset="0"/>
                <a:ea typeface="Times New Roman" panose="02020603050405020304" pitchFamily="18" charset="0"/>
                <a:cs typeface="Arial" panose="020B0604020202020204" pitchFamily="34" charset="0"/>
              </a:rPr>
              <a:t>How do big tech companies minimize the risk of cyber insider threats?</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Elevated privileges need to be specifically requested for each use. Ideally each request should have to be approved by another person.</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Elevated actions are monitored for suspicious behavior, like someone requesting access to hundreds of accounts when usually they access one.</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Making it very visible when a person uses elevated permissions, like sending an email to the team.</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Reducing the number of people who need elevated permissions and reducing the permissions they need. For example, if someone needs to view the customer's address, give them access only to the address and not the rest of the customer's information.</a:t>
            </a:r>
          </a:p>
          <a:p>
            <a:pPr marL="114300" indent="-114300">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Locking down document permissions </a:t>
            </a:r>
          </a:p>
        </p:txBody>
      </p:sp>
      <p:sp>
        <p:nvSpPr>
          <p:cNvPr id="26" name="圆角矩形 43">
            <a:extLst>
              <a:ext uri="{FF2B5EF4-FFF2-40B4-BE49-F238E27FC236}">
                <a16:creationId xmlns:a16="http://schemas.microsoft.com/office/drawing/2014/main" id="{ACBAA2B3-D1CA-4513-A142-0AAACC8FA843}"/>
              </a:ext>
            </a:extLst>
          </p:cNvPr>
          <p:cNvSpPr/>
          <p:nvPr/>
        </p:nvSpPr>
        <p:spPr>
          <a:xfrm>
            <a:off x="395288" y="666750"/>
            <a:ext cx="2743200" cy="4173538"/>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fontAlgn="base">
              <a:spcBef>
                <a:spcPct val="0"/>
              </a:spcBef>
              <a:spcAft>
                <a:spcPct val="0"/>
              </a:spcAft>
              <a:buClr>
                <a:srgbClr val="CC9900"/>
              </a:buClr>
            </a:pPr>
            <a:endParaRPr lang="zh-CN" altLang="en-US" sz="1500" b="1">
              <a:latin typeface="华文细黑" pitchFamily="2" charset="-122"/>
              <a:ea typeface="华文细黑" pitchFamily="2" charset="-122"/>
              <a:sym typeface="Arial" panose="020B0604020202020204" pitchFamily="34" charset="0"/>
            </a:endParaRPr>
          </a:p>
        </p:txBody>
      </p:sp>
      <p:sp>
        <p:nvSpPr>
          <p:cNvPr id="27" name="圆角矩形 43">
            <a:extLst>
              <a:ext uri="{FF2B5EF4-FFF2-40B4-BE49-F238E27FC236}">
                <a16:creationId xmlns:a16="http://schemas.microsoft.com/office/drawing/2014/main" id="{C2543DAC-7F47-4515-A8E1-14B5CE417D2C}"/>
              </a:ext>
            </a:extLst>
          </p:cNvPr>
          <p:cNvSpPr/>
          <p:nvPr/>
        </p:nvSpPr>
        <p:spPr>
          <a:xfrm>
            <a:off x="3203603" y="666750"/>
            <a:ext cx="2743200" cy="4173538"/>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a:buClr>
                <a:srgbClr val="CC9900"/>
              </a:buClr>
            </a:pPr>
            <a:endParaRPr lang="zh-CN" altLang="en-US" sz="1500" b="1">
              <a:ea typeface="华文细黑" pitchFamily="2" charset="-122"/>
              <a:sym typeface="Arial" panose="020B0604020202020204" pitchFamily="34" charset="0"/>
            </a:endParaRPr>
          </a:p>
        </p:txBody>
      </p:sp>
      <p:sp>
        <p:nvSpPr>
          <p:cNvPr id="28" name="圆角矩形 43">
            <a:extLst>
              <a:ext uri="{FF2B5EF4-FFF2-40B4-BE49-F238E27FC236}">
                <a16:creationId xmlns:a16="http://schemas.microsoft.com/office/drawing/2014/main" id="{BCB120D9-6983-44A8-9159-96341E52C255}"/>
              </a:ext>
            </a:extLst>
          </p:cNvPr>
          <p:cNvSpPr/>
          <p:nvPr/>
        </p:nvSpPr>
        <p:spPr>
          <a:xfrm>
            <a:off x="6005513" y="666750"/>
            <a:ext cx="2743200" cy="4173538"/>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a:buClr>
                <a:srgbClr val="CC9900"/>
              </a:buClr>
            </a:pPr>
            <a:endParaRPr lang="zh-CN" altLang="en-US" sz="1500" b="1">
              <a:ea typeface="华文细黑" pitchFamily="2" charset="-122"/>
              <a:sym typeface="Arial" panose="020B0604020202020204" pitchFamily="34" charset="0"/>
            </a:endParaRPr>
          </a:p>
        </p:txBody>
      </p:sp>
      <p:pic>
        <p:nvPicPr>
          <p:cNvPr id="31746" name="Picture 2" descr="Google Logo 2015 PNG Image - PurePNG | Free transparent CC0 PNG Image ...">
            <a:extLst>
              <a:ext uri="{FF2B5EF4-FFF2-40B4-BE49-F238E27FC236}">
                <a16:creationId xmlns:a16="http://schemas.microsoft.com/office/drawing/2014/main" id="{471094D7-5C96-4B77-87CC-F43700A0E7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1028" y="758051"/>
            <a:ext cx="604776" cy="204532"/>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3 ways Amazon can address its web service data risk – and what others ...">
            <a:extLst>
              <a:ext uri="{FF2B5EF4-FFF2-40B4-BE49-F238E27FC236}">
                <a16:creationId xmlns:a16="http://schemas.microsoft.com/office/drawing/2014/main" id="{A9AC4078-81A1-485A-A10C-8F6273186D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3469" y="762849"/>
            <a:ext cx="244690" cy="14681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EF52762B-6897-486B-B7DB-25A82CF45E41}"/>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39" name="Rectangle 38">
            <a:extLst>
              <a:ext uri="{FF2B5EF4-FFF2-40B4-BE49-F238E27FC236}">
                <a16:creationId xmlns:a16="http://schemas.microsoft.com/office/drawing/2014/main" id="{40964D82-3BD8-46DB-9FB7-9ABDEB025661}"/>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40" name="Rectangle 39">
            <a:extLst>
              <a:ext uri="{FF2B5EF4-FFF2-40B4-BE49-F238E27FC236}">
                <a16:creationId xmlns:a16="http://schemas.microsoft.com/office/drawing/2014/main" id="{E44A8F59-11F6-45A4-AA7F-2D10940B47B2}"/>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41" name="Rectangle 40">
            <a:extLst>
              <a:ext uri="{FF2B5EF4-FFF2-40B4-BE49-F238E27FC236}">
                <a16:creationId xmlns:a16="http://schemas.microsoft.com/office/drawing/2014/main" id="{DE21808F-DA20-4B43-9F10-F6FD14AB8916}"/>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2151403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E892-04C6-4D7F-8D55-6348989A60AE}"/>
              </a:ext>
            </a:extLst>
          </p:cNvPr>
          <p:cNvSpPr/>
          <p:nvPr/>
        </p:nvSpPr>
        <p:spPr>
          <a:xfrm>
            <a:off x="4724400" y="2571750"/>
            <a:ext cx="4024312" cy="2268538"/>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C97874-EDB4-41C7-8E20-F40EAE7188A7}"/>
              </a:ext>
            </a:extLst>
          </p:cNvPr>
          <p:cNvSpPr/>
          <p:nvPr/>
        </p:nvSpPr>
        <p:spPr>
          <a:xfrm>
            <a:off x="395289" y="628649"/>
            <a:ext cx="4024312" cy="2057401"/>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Technology Review</a:t>
            </a:r>
            <a:br>
              <a:rPr lang="en-US" b="1" dirty="0"/>
            </a:br>
            <a:r>
              <a:rPr lang="en-US" dirty="0"/>
              <a:t>Systems and Trends</a:t>
            </a:r>
            <a:endParaRPr lang="en-US" baseline="30000" dirty="0"/>
          </a:p>
        </p:txBody>
      </p:sp>
      <p:sp>
        <p:nvSpPr>
          <p:cNvPr id="28" name="Rectangle 27">
            <a:extLst>
              <a:ext uri="{FF2B5EF4-FFF2-40B4-BE49-F238E27FC236}">
                <a16:creationId xmlns:a16="http://schemas.microsoft.com/office/drawing/2014/main" id="{955663B4-D2DF-459B-83FF-BD57AF9529A3}"/>
              </a:ext>
            </a:extLst>
          </p:cNvPr>
          <p:cNvSpPr/>
          <p:nvPr/>
        </p:nvSpPr>
        <p:spPr>
          <a:xfrm>
            <a:off x="395288" y="628650"/>
            <a:ext cx="1947862" cy="204671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Approaches</a:t>
            </a:r>
            <a:endParaRPr lang="en-US" sz="700" b="1" dirty="0">
              <a:solidFill>
                <a:srgbClr val="404040"/>
              </a:solidFill>
              <a:latin typeface="Arial" panose="020B0604020202020204" pitchFamily="34" charset="0"/>
              <a:cs typeface="Arial" panose="020B0604020202020204" pitchFamily="34" charset="0"/>
            </a:endParaRPr>
          </a:p>
          <a:p>
            <a:pPr marL="114300" indent="-114300">
              <a:buFont typeface="Arial" panose="020B0604020202020204" pitchFamily="34" charset="0"/>
              <a:buChar char="•"/>
            </a:pPr>
            <a:endParaRPr lang="en-US" sz="700" dirty="0">
              <a:solidFill>
                <a:srgbClr val="404040"/>
              </a:solidFill>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700" b="1" dirty="0">
                <a:solidFill>
                  <a:srgbClr val="404040"/>
                </a:solidFill>
                <a:latin typeface="Arial" panose="020B0604020202020204" pitchFamily="34" charset="0"/>
                <a:cs typeface="Arial" panose="020B0604020202020204" pitchFamily="34" charset="0"/>
              </a:rPr>
              <a:t>SIEM </a:t>
            </a:r>
            <a:r>
              <a:rPr lang="en-US" sz="700" dirty="0">
                <a:solidFill>
                  <a:srgbClr val="404040"/>
                </a:solidFill>
                <a:latin typeface="Arial" panose="020B0604020202020204" pitchFamily="34" charset="0"/>
                <a:cs typeface="Arial" panose="020B0604020202020204" pitchFamily="34" charset="0"/>
              </a:rPr>
              <a:t>(Security Information and Event Management): Collects security events. Analyze, investigate, correlate events often using </a:t>
            </a:r>
            <a:r>
              <a:rPr lang="en-US" sz="700" dirty="0">
                <a:solidFill>
                  <a:schemeClr val="tx2"/>
                </a:solidFill>
                <a:latin typeface="Arial" panose="020B0604020202020204" pitchFamily="34" charset="0"/>
                <a:cs typeface="Arial" panose="020B0604020202020204" pitchFamily="34" charset="0"/>
              </a:rPr>
              <a:t>logical rules</a:t>
            </a:r>
            <a:r>
              <a:rPr lang="en-US" sz="700" dirty="0">
                <a:solidFill>
                  <a:srgbClr val="404040"/>
                </a:solidFill>
                <a:latin typeface="Arial" panose="020B0604020202020204" pitchFamily="34" charset="0"/>
                <a:cs typeface="Arial" panose="020B0604020202020204" pitchFamily="34" charset="0"/>
              </a:rPr>
              <a:t>. Create reports and dashboards</a:t>
            </a:r>
          </a:p>
          <a:p>
            <a:pPr marL="114300" indent="-114300">
              <a:buFont typeface="Arial" panose="020B0604020202020204" pitchFamily="34" charset="0"/>
              <a:buChar char="•"/>
            </a:pPr>
            <a:endParaRPr lang="en-US" sz="700" dirty="0">
              <a:solidFill>
                <a:srgbClr val="404040"/>
              </a:solidFill>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700" b="1" dirty="0">
                <a:solidFill>
                  <a:srgbClr val="404040"/>
                </a:solidFill>
                <a:latin typeface="Arial" panose="020B0604020202020204" pitchFamily="34" charset="0"/>
                <a:cs typeface="Arial" panose="020B0604020202020204" pitchFamily="34" charset="0"/>
              </a:rPr>
              <a:t>UEBA </a:t>
            </a:r>
            <a:r>
              <a:rPr lang="en-US" sz="700" dirty="0">
                <a:solidFill>
                  <a:srgbClr val="404040"/>
                </a:solidFill>
                <a:latin typeface="Arial" panose="020B0604020202020204" pitchFamily="34" charset="0"/>
                <a:cs typeface="Arial" panose="020B0604020202020204" pitchFamily="34" charset="0"/>
              </a:rPr>
              <a:t>(User and Entity Behavior Analytics): Uses large datasets to model typical and atypical behaviors of humans and machines by means of </a:t>
            </a:r>
            <a:r>
              <a:rPr lang="en-US" sz="700" dirty="0">
                <a:solidFill>
                  <a:schemeClr val="tx2"/>
                </a:solidFill>
                <a:latin typeface="Arial" panose="020B0604020202020204" pitchFamily="34" charset="0"/>
                <a:cs typeface="Arial" panose="020B0604020202020204" pitchFamily="34" charset="0"/>
              </a:rPr>
              <a:t>machine learning</a:t>
            </a:r>
            <a:r>
              <a:rPr lang="en-US" sz="700" dirty="0">
                <a:solidFill>
                  <a:srgbClr val="404040"/>
                </a:solidFill>
                <a:latin typeface="Arial" panose="020B0604020202020204" pitchFamily="34" charset="0"/>
                <a:cs typeface="Arial" panose="020B0604020202020204" pitchFamily="34" charset="0"/>
              </a:rPr>
              <a:t> algorithms</a:t>
            </a:r>
          </a:p>
          <a:p>
            <a:pPr marL="114300" indent="-114300">
              <a:buFont typeface="Arial" panose="020B0604020202020204" pitchFamily="34" charset="0"/>
              <a:buChar char="•"/>
            </a:pPr>
            <a:endParaRPr lang="en-US" sz="700" dirty="0">
              <a:solidFill>
                <a:srgbClr val="404040"/>
              </a:solidFill>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700" b="1" dirty="0">
                <a:solidFill>
                  <a:srgbClr val="404040"/>
                </a:solidFill>
                <a:latin typeface="Arial" panose="020B0604020202020204" pitchFamily="34" charset="0"/>
                <a:cs typeface="Arial" panose="020B0604020202020204" pitchFamily="34" charset="0"/>
              </a:rPr>
              <a:t>SOAR</a:t>
            </a:r>
            <a:r>
              <a:rPr lang="en-US" sz="700" dirty="0">
                <a:solidFill>
                  <a:srgbClr val="404040"/>
                </a:solidFill>
                <a:latin typeface="Arial" panose="020B0604020202020204" pitchFamily="34" charset="0"/>
                <a:cs typeface="Arial" panose="020B0604020202020204" pitchFamily="34" charset="0"/>
              </a:rPr>
              <a:t> (Security Orchestration, Automation and Response): acts as the remediation and response engine to those alerts</a:t>
            </a:r>
          </a:p>
        </p:txBody>
      </p:sp>
      <p:pic>
        <p:nvPicPr>
          <p:cNvPr id="21" name="Picture 20">
            <a:extLst>
              <a:ext uri="{FF2B5EF4-FFF2-40B4-BE49-F238E27FC236}">
                <a16:creationId xmlns:a16="http://schemas.microsoft.com/office/drawing/2014/main" id="{E92B90FB-53DC-4578-800E-B882DBC92D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2243"/>
          <a:stretch/>
        </p:blipFill>
        <p:spPr>
          <a:xfrm>
            <a:off x="2292887" y="714342"/>
            <a:ext cx="2046960" cy="1860043"/>
          </a:xfrm>
          <a:prstGeom prst="rect">
            <a:avLst/>
          </a:prstGeom>
        </p:spPr>
      </p:pic>
      <p:sp>
        <p:nvSpPr>
          <p:cNvPr id="35" name="Rectangle 34">
            <a:extLst>
              <a:ext uri="{FF2B5EF4-FFF2-40B4-BE49-F238E27FC236}">
                <a16:creationId xmlns:a16="http://schemas.microsoft.com/office/drawing/2014/main" id="{5EF92A53-949B-4EA2-A741-39FE9C230CA0}"/>
              </a:ext>
            </a:extLst>
          </p:cNvPr>
          <p:cNvSpPr/>
          <p:nvPr/>
        </p:nvSpPr>
        <p:spPr>
          <a:xfrm>
            <a:off x="3617913" y="838200"/>
            <a:ext cx="717240"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Microsoft</a:t>
            </a:r>
            <a:endParaRPr lang="en-US" sz="800" dirty="0">
              <a:solidFill>
                <a:srgbClr val="404040"/>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FDD99935-C700-4072-B4D6-B93860FE7545}"/>
              </a:ext>
            </a:extLst>
          </p:cNvPr>
          <p:cNvSpPr/>
          <p:nvPr/>
        </p:nvSpPr>
        <p:spPr>
          <a:xfrm>
            <a:off x="2500313" y="1968500"/>
            <a:ext cx="717240" cy="430887"/>
          </a:xfrm>
          <a:prstGeom prst="rect">
            <a:avLst/>
          </a:prstGeom>
        </p:spPr>
        <p:txBody>
          <a:bodyPr wrap="square">
            <a:spAutoFit/>
          </a:bodyPr>
          <a:lstStyle/>
          <a:p>
            <a:pPr algn="ctr"/>
            <a:r>
              <a:rPr lang="en-US" sz="800" b="1" dirty="0">
                <a:solidFill>
                  <a:schemeClr val="tx2"/>
                </a:solidFill>
                <a:latin typeface="Arial" panose="020B0604020202020204" pitchFamily="34" charset="0"/>
                <a:cs typeface="Arial" panose="020B0604020202020204" pitchFamily="34" charset="0"/>
              </a:rPr>
              <a:t>Huawei</a:t>
            </a:r>
          </a:p>
          <a:p>
            <a:pPr algn="ctr"/>
            <a:r>
              <a:rPr lang="en-US" sz="600" dirty="0">
                <a:solidFill>
                  <a:schemeClr val="tx2"/>
                </a:solidFill>
                <a:latin typeface="Arial" panose="020B0604020202020204" pitchFamily="34" charset="0"/>
                <a:cs typeface="Arial" panose="020B0604020202020204" pitchFamily="34" charset="0"/>
              </a:rPr>
              <a:t>(Carrier</a:t>
            </a:r>
            <a:r>
              <a:rPr lang="en-US" sz="800" dirty="0">
                <a:solidFill>
                  <a:schemeClr val="tx2"/>
                </a:solidFill>
                <a:latin typeface="Arial" panose="020B0604020202020204" pitchFamily="34" charset="0"/>
                <a:cs typeface="Arial" panose="020B0604020202020204" pitchFamily="34" charset="0"/>
              </a:rPr>
              <a:t>)</a:t>
            </a:r>
            <a:r>
              <a:rPr lang="en-US" sz="700" dirty="0">
                <a:solidFill>
                  <a:schemeClr val="tx2"/>
                </a:solidFill>
                <a:latin typeface="Arial" panose="020B0604020202020204" pitchFamily="34" charset="0"/>
                <a:cs typeface="Arial" panose="020B0604020202020204" pitchFamily="34" charset="0"/>
              </a:rPr>
              <a:t> </a:t>
            </a:r>
            <a:r>
              <a:rPr lang="en-US" sz="600" b="1" dirty="0" err="1">
                <a:solidFill>
                  <a:schemeClr val="tx2"/>
                </a:solidFill>
                <a:latin typeface="Arial" panose="020B0604020202020204" pitchFamily="34" charset="0"/>
                <a:cs typeface="Arial" panose="020B0604020202020204" pitchFamily="34" charset="0"/>
              </a:rPr>
              <a:t>HiSec</a:t>
            </a:r>
            <a:r>
              <a:rPr lang="en-US" sz="600" b="1" dirty="0">
                <a:solidFill>
                  <a:schemeClr val="tx2"/>
                </a:solidFill>
                <a:latin typeface="Arial" panose="020B0604020202020204" pitchFamily="34" charset="0"/>
                <a:cs typeface="Arial" panose="020B0604020202020204" pitchFamily="34" charset="0"/>
              </a:rPr>
              <a:t> [2]</a:t>
            </a:r>
            <a:endParaRPr lang="en-US" sz="800" dirty="0">
              <a:solidFill>
                <a:srgbClr val="404040"/>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7E4C75C-403F-4619-B8E9-8E33EC167583}"/>
              </a:ext>
            </a:extLst>
          </p:cNvPr>
          <p:cNvSpPr/>
          <p:nvPr/>
        </p:nvSpPr>
        <p:spPr>
          <a:xfrm>
            <a:off x="3592512" y="1765300"/>
            <a:ext cx="827087" cy="215444"/>
          </a:xfrm>
          <a:prstGeom prst="rect">
            <a:avLst/>
          </a:prstGeom>
        </p:spPr>
        <p:txBody>
          <a:bodyPr wrap="square">
            <a:spAutoFit/>
          </a:bodyPr>
          <a:lstStyle/>
          <a:p>
            <a:r>
              <a:rPr lang="en-US" sz="800" b="1" dirty="0" err="1">
                <a:solidFill>
                  <a:schemeClr val="tx2"/>
                </a:solidFill>
                <a:latin typeface="Arial" panose="020B0604020202020204" pitchFamily="34" charset="0"/>
                <a:cs typeface="Arial" panose="020B0604020202020204" pitchFamily="34" charset="0"/>
              </a:rPr>
              <a:t>SumoLogic</a:t>
            </a:r>
            <a:endParaRPr lang="en-US" sz="800" dirty="0">
              <a:solidFill>
                <a:srgbClr val="404040"/>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3D28E769-1A28-4715-9FC7-62D041246EAB}"/>
              </a:ext>
            </a:extLst>
          </p:cNvPr>
          <p:cNvSpPr/>
          <p:nvPr/>
        </p:nvSpPr>
        <p:spPr>
          <a:xfrm>
            <a:off x="3186112" y="1073150"/>
            <a:ext cx="432929"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IBM</a:t>
            </a:r>
            <a:endParaRPr lang="en-US" sz="800" dirty="0">
              <a:solidFill>
                <a:srgbClr val="404040"/>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07E64344-1DE2-4083-9F6A-3B1DF7FAD0B3}"/>
              </a:ext>
            </a:extLst>
          </p:cNvPr>
          <p:cNvSpPr/>
          <p:nvPr/>
        </p:nvSpPr>
        <p:spPr>
          <a:xfrm>
            <a:off x="3706812" y="1117600"/>
            <a:ext cx="563777"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Splunk</a:t>
            </a:r>
            <a:endParaRPr lang="en-US" sz="800" dirty="0">
              <a:solidFill>
                <a:srgbClr val="40404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61458FC-5655-416F-8977-1BFACB528643}"/>
              </a:ext>
            </a:extLst>
          </p:cNvPr>
          <p:cNvSpPr/>
          <p:nvPr/>
        </p:nvSpPr>
        <p:spPr>
          <a:xfrm>
            <a:off x="1238250" y="4897279"/>
            <a:ext cx="3478213"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https://luminaanalytics.com/insider-threat/</a:t>
            </a:r>
          </a:p>
          <a:p>
            <a:r>
              <a:rPr lang="en-US" sz="500" dirty="0">
                <a:latin typeface="Arial" panose="020B0604020202020204" pitchFamily="34" charset="0"/>
                <a:cs typeface="Arial" panose="020B0604020202020204" pitchFamily="34" charset="0"/>
              </a:rPr>
              <a:t>[2] https://carrier.huawei.com/en/products/fixed-network/sub-solution-data-communication/HiSec</a:t>
            </a:r>
          </a:p>
        </p:txBody>
      </p:sp>
      <p:pic>
        <p:nvPicPr>
          <p:cNvPr id="9236" name="Picture 20" descr="https://www.teramind.co/wp-content/uploads/Predict-oncoming-threats-with-intelligent-risk-assessment.png">
            <a:extLst>
              <a:ext uri="{FF2B5EF4-FFF2-40B4-BE49-F238E27FC236}">
                <a16:creationId xmlns:a16="http://schemas.microsoft.com/office/drawing/2014/main" id="{9D098074-A883-4011-94AC-D5D0D625A1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203" t="2469" r="2592" b="2594"/>
          <a:stretch/>
        </p:blipFill>
        <p:spPr bwMode="auto">
          <a:xfrm>
            <a:off x="2382610" y="2743199"/>
            <a:ext cx="1855510" cy="204970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16C32CC-BE40-4BE8-B1B5-F05547512491}"/>
              </a:ext>
            </a:extLst>
          </p:cNvPr>
          <p:cNvSpPr/>
          <p:nvPr/>
        </p:nvSpPr>
        <p:spPr>
          <a:xfrm>
            <a:off x="2997200" y="1989137"/>
            <a:ext cx="827087"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Elastic</a:t>
            </a:r>
            <a:endParaRPr lang="en-US" sz="800" dirty="0">
              <a:solidFill>
                <a:srgbClr val="404040"/>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9E91498-4EA8-4BCB-BC81-ED12EE8AC303}"/>
              </a:ext>
            </a:extLst>
          </p:cNvPr>
          <p:cNvSpPr/>
          <p:nvPr/>
        </p:nvSpPr>
        <p:spPr>
          <a:xfrm>
            <a:off x="2375167" y="3712350"/>
            <a:ext cx="671204" cy="184666"/>
          </a:xfrm>
          <a:prstGeom prst="rect">
            <a:avLst/>
          </a:prstGeom>
        </p:spPr>
        <p:txBody>
          <a:bodyPr wrap="square">
            <a:spAutoFit/>
          </a:bodyPr>
          <a:lstStyle/>
          <a:p>
            <a:r>
              <a:rPr lang="en-US" sz="600" b="1" dirty="0">
                <a:solidFill>
                  <a:schemeClr val="tx2"/>
                </a:solidFill>
                <a:latin typeface="Arial" panose="020B0604020202020204" pitchFamily="34" charset="0"/>
                <a:cs typeface="Arial" panose="020B0604020202020204" pitchFamily="34" charset="0"/>
              </a:rPr>
              <a:t>Risky Users</a:t>
            </a:r>
            <a:endParaRPr lang="en-US" sz="600" dirty="0">
              <a:solidFill>
                <a:srgbClr val="404040"/>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5ED714C-9066-4102-8F76-93FA4F4CD3FC}"/>
              </a:ext>
            </a:extLst>
          </p:cNvPr>
          <p:cNvSpPr/>
          <p:nvPr/>
        </p:nvSpPr>
        <p:spPr>
          <a:xfrm>
            <a:off x="3006061" y="3712350"/>
            <a:ext cx="671204" cy="184666"/>
          </a:xfrm>
          <a:prstGeom prst="rect">
            <a:avLst/>
          </a:prstGeom>
        </p:spPr>
        <p:txBody>
          <a:bodyPr wrap="square">
            <a:spAutoFit/>
          </a:bodyPr>
          <a:lstStyle/>
          <a:p>
            <a:r>
              <a:rPr lang="en-US" sz="600" b="1" dirty="0">
                <a:solidFill>
                  <a:schemeClr val="tx2"/>
                </a:solidFill>
                <a:latin typeface="Arial" panose="020B0604020202020204" pitchFamily="34" charset="0"/>
                <a:cs typeface="Arial" panose="020B0604020202020204" pitchFamily="34" charset="0"/>
              </a:rPr>
              <a:t>Risky Rules</a:t>
            </a:r>
            <a:endParaRPr lang="en-US" sz="600" dirty="0">
              <a:solidFill>
                <a:srgbClr val="404040"/>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8E6AD522-413A-49BC-9E1B-D9588019E5A8}"/>
              </a:ext>
            </a:extLst>
          </p:cNvPr>
          <p:cNvSpPr/>
          <p:nvPr/>
        </p:nvSpPr>
        <p:spPr>
          <a:xfrm>
            <a:off x="3610246" y="3712350"/>
            <a:ext cx="725480" cy="184666"/>
          </a:xfrm>
          <a:prstGeom prst="rect">
            <a:avLst/>
          </a:prstGeom>
        </p:spPr>
        <p:txBody>
          <a:bodyPr wrap="square">
            <a:spAutoFit/>
          </a:bodyPr>
          <a:lstStyle/>
          <a:p>
            <a:r>
              <a:rPr lang="en-US" sz="600" b="1" dirty="0">
                <a:solidFill>
                  <a:schemeClr val="tx2"/>
                </a:solidFill>
                <a:latin typeface="Arial" panose="020B0604020202020204" pitchFamily="34" charset="0"/>
                <a:cs typeface="Arial" panose="020B0604020202020204" pitchFamily="34" charset="0"/>
              </a:rPr>
              <a:t>Risky Objects</a:t>
            </a:r>
            <a:endParaRPr lang="en-US" sz="600" dirty="0">
              <a:solidFill>
                <a:srgbClr val="40404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F9E62CD-8807-480B-87B2-2A67FCA26D5E}"/>
              </a:ext>
            </a:extLst>
          </p:cNvPr>
          <p:cNvSpPr/>
          <p:nvPr/>
        </p:nvSpPr>
        <p:spPr>
          <a:xfrm>
            <a:off x="3086240" y="2139435"/>
            <a:ext cx="1743931" cy="323165"/>
          </a:xfrm>
          <a:prstGeom prst="rect">
            <a:avLst/>
          </a:prstGeom>
        </p:spPr>
        <p:txBody>
          <a:bodyPr wrap="square">
            <a:spAutoFit/>
          </a:bodyPr>
          <a:lstStyle/>
          <a:p>
            <a:r>
              <a:rPr lang="en-US" sz="500" dirty="0">
                <a:latin typeface="Arial" panose="020B0604020202020204" pitchFamily="34" charset="0"/>
                <a:ea typeface="Times New Roman" panose="02020603050405020304" pitchFamily="18" charset="0"/>
                <a:cs typeface="Arial" panose="020B0604020202020204" pitchFamily="34" charset="0"/>
              </a:rPr>
              <a:t>AWS Security Services</a:t>
            </a:r>
          </a:p>
          <a:p>
            <a:pPr marL="53975" indent="-53975">
              <a:buFont typeface="Arial" panose="020B0604020202020204" pitchFamily="34" charset="0"/>
              <a:buChar char="•"/>
            </a:pPr>
            <a:r>
              <a:rPr lang="en-US" sz="500" dirty="0" err="1">
                <a:latin typeface="Arial" panose="020B0604020202020204" pitchFamily="34" charset="0"/>
                <a:ea typeface="Times New Roman" panose="02020603050405020304" pitchFamily="18" charset="0"/>
                <a:cs typeface="Arial" panose="020B0604020202020204" pitchFamily="34" charset="0"/>
              </a:rPr>
              <a:t>GuardDuty</a:t>
            </a:r>
            <a:r>
              <a:rPr lang="en-US" sz="500" dirty="0">
                <a:latin typeface="Arial" panose="020B0604020202020204" pitchFamily="34" charset="0"/>
                <a:ea typeface="Times New Roman" panose="02020603050405020304" pitchFamily="18" charset="0"/>
                <a:cs typeface="Arial" panose="020B0604020202020204" pitchFamily="34" charset="0"/>
              </a:rPr>
              <a:t> (</a:t>
            </a:r>
            <a:r>
              <a:rPr lang="en-US" sz="500"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4"/>
              </a:rPr>
              <a:t>https://aws.amazon.com/guardduty/</a:t>
            </a:r>
            <a:r>
              <a:rPr lang="en-US" sz="500" dirty="0">
                <a:latin typeface="Arial" panose="020B0604020202020204" pitchFamily="34" charset="0"/>
                <a:ea typeface="Times New Roman" panose="02020603050405020304" pitchFamily="18" charset="0"/>
                <a:cs typeface="Arial" panose="020B0604020202020204" pitchFamily="34" charset="0"/>
              </a:rPr>
              <a:t>) </a:t>
            </a:r>
          </a:p>
          <a:p>
            <a:pPr marL="53975" indent="-53975">
              <a:buFont typeface="Arial" panose="020B0604020202020204" pitchFamily="34" charset="0"/>
              <a:buChar char="•"/>
            </a:pPr>
            <a:r>
              <a:rPr lang="en-US" sz="500" dirty="0">
                <a:latin typeface="Arial" panose="020B0604020202020204" pitchFamily="34" charset="0"/>
                <a:ea typeface="Times New Roman" panose="02020603050405020304" pitchFamily="18" charset="0"/>
                <a:cs typeface="Arial" panose="020B0604020202020204" pitchFamily="34" charset="0"/>
              </a:rPr>
              <a:t>Macie (</a:t>
            </a:r>
            <a:r>
              <a:rPr lang="en-US" sz="500"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5"/>
              </a:rPr>
              <a:t>https://aws.amazon.com/macie/</a:t>
            </a:r>
            <a:r>
              <a:rPr lang="en-US" sz="500" dirty="0">
                <a:latin typeface="Arial" panose="020B0604020202020204" pitchFamily="34" charset="0"/>
                <a:ea typeface="Times New Roman" panose="02020603050405020304" pitchFamily="18" charset="0"/>
                <a:cs typeface="Arial" panose="020B0604020202020204" pitchFamily="34" charset="0"/>
              </a:rPr>
              <a:t>). </a:t>
            </a:r>
            <a:endParaRPr lang="en-US" sz="500" dirty="0"/>
          </a:p>
        </p:txBody>
      </p:sp>
      <p:pic>
        <p:nvPicPr>
          <p:cNvPr id="30722" name="Picture 2" descr="https://www.hunters.security/hs-fs/hubfs/HypeCycle%20for%20SecOps%202022%20(1).png?width=785&amp;name=HypeCycle%20for%20SecOps%202022%20(1).png">
            <a:extLst>
              <a:ext uri="{FF2B5EF4-FFF2-40B4-BE49-F238E27FC236}">
                <a16:creationId xmlns:a16="http://schemas.microsoft.com/office/drawing/2014/main" id="{89797B0B-2DF2-41E2-BA47-E5001A6805C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579"/>
          <a:stretch/>
        </p:blipFill>
        <p:spPr bwMode="auto">
          <a:xfrm>
            <a:off x="5710238" y="738188"/>
            <a:ext cx="2914327" cy="17704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834079-62E9-46A0-8F7E-37D3F90D8849}"/>
              </a:ext>
            </a:extLst>
          </p:cNvPr>
          <p:cNvSpPr/>
          <p:nvPr/>
        </p:nvSpPr>
        <p:spPr>
          <a:xfrm>
            <a:off x="4772025" y="3039408"/>
            <a:ext cx="3976687" cy="1692771"/>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SIEM History</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SIEMs have been deployed in security operations centers (SOC) for 15 years</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Originally designed as log collectors, SIEMs expanded capabilities to include detection methods (e.g., UEBA), compliance monitoring, …</a:t>
            </a:r>
          </a:p>
          <a:p>
            <a:pPr marL="114300" indent="-11430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SIEM/UEBA Challenges</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Complex and expensive to deploy</a:t>
            </a:r>
          </a:p>
          <a:p>
            <a:pPr marL="284163" lvl="1" indent="-166688">
              <a:buFont typeface="Arial" panose="020B0604020202020204" pitchFamily="34" charset="0"/>
              <a:buChar char="•"/>
            </a:pPr>
            <a:r>
              <a:rPr lang="en-US" sz="800" dirty="0">
                <a:solidFill>
                  <a:schemeClr val="tx2"/>
                </a:solidFill>
                <a:latin typeface="Arial" panose="020B0604020202020204" pitchFamily="34" charset="0"/>
                <a:cs typeface="Arial" panose="020B0604020202020204" pitchFamily="34" charset="0"/>
              </a:rPr>
              <a:t>Use simpler rule languages</a:t>
            </a:r>
            <a:r>
              <a:rPr lang="en-US" sz="800" dirty="0">
                <a:latin typeface="Arial" panose="020B0604020202020204" pitchFamily="34" charset="0"/>
                <a:cs typeface="Arial" panose="020B0604020202020204" pitchFamily="34" charset="0"/>
              </a:rPr>
              <a:t> (c.f., SQL is too complex)</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Generates large amounts of false positives</a:t>
            </a:r>
          </a:p>
          <a:p>
            <a:pPr marL="284163" lvl="1" indent="-166688">
              <a:buFont typeface="Arial" panose="020B0604020202020204" pitchFamily="34" charset="0"/>
              <a:buChar char="•"/>
            </a:pPr>
            <a:r>
              <a:rPr lang="en-US" sz="800" dirty="0">
                <a:solidFill>
                  <a:schemeClr val="tx2"/>
                </a:solidFill>
                <a:latin typeface="Arial" panose="020B0604020202020204" pitchFamily="34" charset="0"/>
                <a:cs typeface="Arial" panose="020B0604020202020204" pitchFamily="34" charset="0"/>
              </a:rPr>
              <a:t>Statistical and ML-based filtering/noise reduction is needed</a:t>
            </a:r>
            <a:endParaRPr lang="en-US" sz="800" dirty="0">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Requires technical expertise</a:t>
            </a:r>
          </a:p>
          <a:p>
            <a:pPr marL="284163" lvl="1" indent="-166688">
              <a:buFont typeface="Arial" panose="020B0604020202020204" pitchFamily="34" charset="0"/>
              <a:buChar char="•"/>
            </a:pPr>
            <a:r>
              <a:rPr lang="en-US" sz="800" dirty="0">
                <a:solidFill>
                  <a:schemeClr val="tx2"/>
                </a:solidFill>
                <a:latin typeface="Arial" panose="020B0604020202020204" pitchFamily="34" charset="0"/>
                <a:cs typeface="Arial" panose="020B0604020202020204" pitchFamily="34" charset="0"/>
              </a:rPr>
              <a:t>Enable communities to create/manage their own rules</a:t>
            </a:r>
          </a:p>
          <a:p>
            <a:pPr marL="284163" lvl="1" indent="-166688">
              <a:buFont typeface="Arial" panose="020B0604020202020204" pitchFamily="34" charset="0"/>
              <a:buChar char="•"/>
            </a:pPr>
            <a:r>
              <a:rPr lang="en-US" sz="800" dirty="0">
                <a:solidFill>
                  <a:schemeClr val="tx2"/>
                </a:solidFill>
                <a:latin typeface="Arial" panose="020B0604020202020204" pitchFamily="34" charset="0"/>
                <a:cs typeface="Arial" panose="020B0604020202020204" pitchFamily="34" charset="0"/>
              </a:rPr>
              <a:t>Use ML to automatically identify potential malicious attacks</a:t>
            </a:r>
            <a:endParaRPr lang="en-US" sz="80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6E58798-E593-4832-B899-1FA74C582BA7}"/>
              </a:ext>
            </a:extLst>
          </p:cNvPr>
          <p:cNvSpPr/>
          <p:nvPr/>
        </p:nvSpPr>
        <p:spPr>
          <a:xfrm>
            <a:off x="395289" y="628650"/>
            <a:ext cx="4024312" cy="4211638"/>
          </a:xfrm>
          <a:prstGeom prst="rect">
            <a:avLst/>
          </a:prstGeom>
          <a:noFill/>
          <a:ln w="952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EFFDAC5-DC99-43E5-9219-B332B5AF4D94}"/>
              </a:ext>
            </a:extLst>
          </p:cNvPr>
          <p:cNvSpPr/>
          <p:nvPr/>
        </p:nvSpPr>
        <p:spPr>
          <a:xfrm>
            <a:off x="7826710" y="1419173"/>
            <a:ext cx="457991" cy="200055"/>
          </a:xfrm>
          <a:prstGeom prst="rect">
            <a:avLst/>
          </a:prstGeom>
        </p:spPr>
        <p:txBody>
          <a:bodyPr wrap="square">
            <a:spAutoFit/>
          </a:bodyPr>
          <a:lstStyle/>
          <a:p>
            <a:r>
              <a:rPr lang="en-US" sz="700" dirty="0">
                <a:highlight>
                  <a:srgbClr val="FFFF00"/>
                </a:highlight>
                <a:latin typeface="Arial" panose="020B0604020202020204" pitchFamily="34" charset="0"/>
                <a:cs typeface="Arial" panose="020B0604020202020204" pitchFamily="34" charset="0"/>
              </a:rPr>
              <a:t>SIEM</a:t>
            </a:r>
          </a:p>
        </p:txBody>
      </p:sp>
      <p:pic>
        <p:nvPicPr>
          <p:cNvPr id="4" name="Picture 3">
            <a:extLst>
              <a:ext uri="{FF2B5EF4-FFF2-40B4-BE49-F238E27FC236}">
                <a16:creationId xmlns:a16="http://schemas.microsoft.com/office/drawing/2014/main" id="{86E2DBB5-C63C-4C12-9FDD-9B888A8120AC}"/>
              </a:ext>
            </a:extLst>
          </p:cNvPr>
          <p:cNvPicPr>
            <a:picLocks noChangeAspect="1"/>
          </p:cNvPicPr>
          <p:nvPr/>
        </p:nvPicPr>
        <p:blipFill>
          <a:blip r:embed="rId7"/>
          <a:stretch>
            <a:fillRect/>
          </a:stretch>
        </p:blipFill>
        <p:spPr>
          <a:xfrm>
            <a:off x="536026" y="3135849"/>
            <a:ext cx="1684095" cy="1453534"/>
          </a:xfrm>
          <a:prstGeom prst="rect">
            <a:avLst/>
          </a:prstGeom>
        </p:spPr>
      </p:pic>
      <p:sp>
        <p:nvSpPr>
          <p:cNvPr id="5" name="Rectangle 4">
            <a:extLst>
              <a:ext uri="{FF2B5EF4-FFF2-40B4-BE49-F238E27FC236}">
                <a16:creationId xmlns:a16="http://schemas.microsoft.com/office/drawing/2014/main" id="{311F4ACD-6CD2-4079-88B5-2DC63A3D93D2}"/>
              </a:ext>
            </a:extLst>
          </p:cNvPr>
          <p:cNvSpPr/>
          <p:nvPr/>
        </p:nvSpPr>
        <p:spPr>
          <a:xfrm>
            <a:off x="6316906" y="1741719"/>
            <a:ext cx="1167481" cy="415498"/>
          </a:xfrm>
          <a:prstGeom prst="rect">
            <a:avLst/>
          </a:prstGeom>
        </p:spPr>
        <p:txBody>
          <a:bodyPr wrap="square">
            <a:spAutoFit/>
          </a:bodyPr>
          <a:lstStyle/>
          <a:p>
            <a:pPr fontAlgn="auto"/>
            <a:r>
              <a:rPr lang="en-US" sz="700" dirty="0">
                <a:highlight>
                  <a:srgbClr val="FFFF00"/>
                </a:highlight>
                <a:latin typeface="Arial" panose="020B0604020202020204" pitchFamily="34" charset="0"/>
                <a:cs typeface="Arial" panose="020B0604020202020204" pitchFamily="34" charset="0"/>
              </a:rPr>
              <a:t>Security Orchestration, Automation and Response (SOAR)</a:t>
            </a:r>
            <a:endParaRPr lang="en-US" dirty="0"/>
          </a:p>
        </p:txBody>
      </p:sp>
      <p:sp>
        <p:nvSpPr>
          <p:cNvPr id="42" name="Rectangle 41">
            <a:extLst>
              <a:ext uri="{FF2B5EF4-FFF2-40B4-BE49-F238E27FC236}">
                <a16:creationId xmlns:a16="http://schemas.microsoft.com/office/drawing/2014/main" id="{20CAEBD8-2772-431F-8C9B-CF1A4308BC54}"/>
              </a:ext>
            </a:extLst>
          </p:cNvPr>
          <p:cNvSpPr/>
          <p:nvPr/>
        </p:nvSpPr>
        <p:spPr>
          <a:xfrm>
            <a:off x="395288" y="2709862"/>
            <a:ext cx="1947862"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Systems</a:t>
            </a:r>
            <a:endParaRPr lang="en-US" sz="700" b="1" dirty="0">
              <a:solidFill>
                <a:srgbClr val="40404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58EC652-9837-429D-83BC-22CC9AD13C5D}"/>
              </a:ext>
            </a:extLst>
          </p:cNvPr>
          <p:cNvSpPr/>
          <p:nvPr/>
        </p:nvSpPr>
        <p:spPr>
          <a:xfrm>
            <a:off x="535341" y="3612555"/>
            <a:ext cx="1720487" cy="50456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Google Logo 2015 PNG Image - PurePNG | Free transparent CC0 PNG Image ...">
            <a:extLst>
              <a:ext uri="{FF2B5EF4-FFF2-40B4-BE49-F238E27FC236}">
                <a16:creationId xmlns:a16="http://schemas.microsoft.com/office/drawing/2014/main" id="{87D998DE-3FE0-4621-A512-92A638DE73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7052" y="4129088"/>
            <a:ext cx="226964" cy="7675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Datei:Microsoft Azure Logo.svg – Wikipedia">
            <a:extLst>
              <a:ext uri="{FF2B5EF4-FFF2-40B4-BE49-F238E27FC236}">
                <a16:creationId xmlns:a16="http://schemas.microsoft.com/office/drawing/2014/main" id="{49596BBC-F819-4D70-898A-C5DBC35B7F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8237" y="3618371"/>
            <a:ext cx="309562" cy="89483"/>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Red Hat Certified Products &amp; Services - Red Hat Ecosystem Catalog">
            <a:extLst>
              <a:ext uri="{FF2B5EF4-FFF2-40B4-BE49-F238E27FC236}">
                <a16:creationId xmlns:a16="http://schemas.microsoft.com/office/drawing/2014/main" id="{56326969-9108-4E21-A51C-7557CBE86B9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0986" b="30986"/>
          <a:stretch/>
        </p:blipFill>
        <p:spPr bwMode="auto">
          <a:xfrm>
            <a:off x="838200" y="3119438"/>
            <a:ext cx="338136" cy="12858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3A24F660-08F4-4674-AD7A-BCECBE3321EF}"/>
              </a:ext>
            </a:extLst>
          </p:cNvPr>
          <p:cNvSpPr/>
          <p:nvPr/>
        </p:nvSpPr>
        <p:spPr>
          <a:xfrm>
            <a:off x="4724400" y="628650"/>
            <a:ext cx="1947862"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Trends</a:t>
            </a:r>
            <a:endParaRPr lang="en-US" sz="700" b="1" dirty="0">
              <a:solidFill>
                <a:srgbClr val="404040"/>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CF29568B-B56D-468E-9F46-A9B3F6EBC75D}"/>
              </a:ext>
            </a:extLst>
          </p:cNvPr>
          <p:cNvSpPr/>
          <p:nvPr/>
        </p:nvSpPr>
        <p:spPr>
          <a:xfrm>
            <a:off x="7900988" y="1607344"/>
            <a:ext cx="54767" cy="54767"/>
          </a:xfrm>
          <a:prstGeom prst="ellipse">
            <a:avLst/>
          </a:prstGeom>
          <a:solidFill>
            <a:srgbClr val="FFFF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C071E6-03E8-4E4A-BB2C-CE49496731E3}"/>
              </a:ext>
            </a:extLst>
          </p:cNvPr>
          <p:cNvSpPr/>
          <p:nvPr/>
        </p:nvSpPr>
        <p:spPr>
          <a:xfrm>
            <a:off x="6900862" y="1557340"/>
            <a:ext cx="54767" cy="54767"/>
          </a:xfrm>
          <a:prstGeom prst="ellipse">
            <a:avLst/>
          </a:prstGeom>
          <a:solidFill>
            <a:srgbClr val="FFFF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7F50ECF-B85B-45DE-A07C-76A1AFC66BA6}"/>
              </a:ext>
            </a:extLst>
          </p:cNvPr>
          <p:cNvSpPr/>
          <p:nvPr/>
        </p:nvSpPr>
        <p:spPr>
          <a:xfrm>
            <a:off x="7155657" y="2026446"/>
            <a:ext cx="54767" cy="54767"/>
          </a:xfrm>
          <a:prstGeom prst="ellipse">
            <a:avLst/>
          </a:prstGeom>
          <a:solidFill>
            <a:srgbClr val="FFFF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8A5C74A-61EB-48CF-ACA1-EA9CAE9D8453}"/>
              </a:ext>
            </a:extLst>
          </p:cNvPr>
          <p:cNvSpPr/>
          <p:nvPr/>
        </p:nvSpPr>
        <p:spPr>
          <a:xfrm>
            <a:off x="4767263" y="2709862"/>
            <a:ext cx="1947862" cy="215444"/>
          </a:xfrm>
          <a:prstGeom prst="rect">
            <a:avLst/>
          </a:prstGeom>
        </p:spPr>
        <p:txBody>
          <a:bodyPr wrap="square">
            <a:spAutoFit/>
          </a:bodyPr>
          <a:lstStyle/>
          <a:p>
            <a:r>
              <a:rPr lang="en-US" sz="800" b="1" dirty="0">
                <a:solidFill>
                  <a:schemeClr val="tx2"/>
                </a:solidFill>
                <a:latin typeface="Arial" panose="020B0604020202020204" pitchFamily="34" charset="0"/>
                <a:cs typeface="Arial" panose="020B0604020202020204" pitchFamily="34" charset="0"/>
              </a:rPr>
              <a:t>Limitations</a:t>
            </a:r>
            <a:endParaRPr lang="en-US" sz="700" b="1" dirty="0">
              <a:solidFill>
                <a:srgbClr val="40404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60EC724A-F2E7-498A-B4FA-097A460F98C8}"/>
              </a:ext>
            </a:extLst>
          </p:cNvPr>
          <p:cNvSpPr/>
          <p:nvPr/>
        </p:nvSpPr>
        <p:spPr>
          <a:xfrm>
            <a:off x="4664425" y="958196"/>
            <a:ext cx="1093079" cy="307777"/>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Trends related to man-malicious operations</a:t>
            </a:r>
          </a:p>
        </p:txBody>
      </p:sp>
      <p:sp>
        <p:nvSpPr>
          <p:cNvPr id="10" name="Rectangle 9">
            <a:extLst>
              <a:ext uri="{FF2B5EF4-FFF2-40B4-BE49-F238E27FC236}">
                <a16:creationId xmlns:a16="http://schemas.microsoft.com/office/drawing/2014/main" id="{72123253-D643-4614-BD28-3758C4BBF327}"/>
              </a:ext>
            </a:extLst>
          </p:cNvPr>
          <p:cNvSpPr/>
          <p:nvPr/>
        </p:nvSpPr>
        <p:spPr>
          <a:xfrm>
            <a:off x="6696529" y="939283"/>
            <a:ext cx="1361270" cy="200055"/>
          </a:xfrm>
          <a:prstGeom prst="rect">
            <a:avLst/>
          </a:prstGeom>
        </p:spPr>
        <p:txBody>
          <a:bodyPr wrap="none">
            <a:spAutoFit/>
          </a:bodyPr>
          <a:lstStyle/>
          <a:p>
            <a:pPr fontAlgn="auto"/>
            <a:r>
              <a:rPr lang="en-US" sz="700" dirty="0">
                <a:highlight>
                  <a:srgbClr val="FFFF00"/>
                </a:highlight>
                <a:latin typeface="Arial" panose="020B0604020202020204" pitchFamily="34" charset="0"/>
                <a:cs typeface="Arial" panose="020B0604020202020204" pitchFamily="34" charset="0"/>
              </a:rPr>
              <a:t>Breach and Attack Simulation</a:t>
            </a:r>
          </a:p>
        </p:txBody>
      </p:sp>
      <p:sp>
        <p:nvSpPr>
          <p:cNvPr id="11" name="Rectangle 10">
            <a:extLst>
              <a:ext uri="{FF2B5EF4-FFF2-40B4-BE49-F238E27FC236}">
                <a16:creationId xmlns:a16="http://schemas.microsoft.com/office/drawing/2014/main" id="{9971830B-3428-430B-AC15-F6D6D95BE181}"/>
              </a:ext>
            </a:extLst>
          </p:cNvPr>
          <p:cNvSpPr/>
          <p:nvPr/>
        </p:nvSpPr>
        <p:spPr>
          <a:xfrm>
            <a:off x="7169303" y="2087047"/>
            <a:ext cx="1776448" cy="200055"/>
          </a:xfrm>
          <a:prstGeom prst="rect">
            <a:avLst/>
          </a:prstGeom>
        </p:spPr>
        <p:txBody>
          <a:bodyPr wrap="none">
            <a:spAutoFit/>
          </a:bodyPr>
          <a:lstStyle/>
          <a:p>
            <a:pPr fontAlgn="auto"/>
            <a:r>
              <a:rPr lang="en-US" sz="700" dirty="0">
                <a:highlight>
                  <a:srgbClr val="FFFF00"/>
                </a:highlight>
                <a:latin typeface="Arial" panose="020B0604020202020204" pitchFamily="34" charset="0"/>
                <a:cs typeface="Arial" panose="020B0604020202020204" pitchFamily="34" charset="0"/>
              </a:rPr>
              <a:t>Network detection and response (NDR) </a:t>
            </a:r>
          </a:p>
        </p:txBody>
      </p:sp>
      <p:sp>
        <p:nvSpPr>
          <p:cNvPr id="49" name="Rectangle 48">
            <a:extLst>
              <a:ext uri="{FF2B5EF4-FFF2-40B4-BE49-F238E27FC236}">
                <a16:creationId xmlns:a16="http://schemas.microsoft.com/office/drawing/2014/main" id="{72AF94D7-617D-4D4A-890B-C6C2173CF08F}"/>
              </a:ext>
            </a:extLst>
          </p:cNvPr>
          <p:cNvSpPr/>
          <p:nvPr/>
        </p:nvSpPr>
        <p:spPr>
          <a:xfrm>
            <a:off x="4643158" y="1190191"/>
            <a:ext cx="1233815" cy="200055"/>
          </a:xfrm>
          <a:prstGeom prst="rect">
            <a:avLst/>
          </a:prstGeom>
        </p:spPr>
        <p:txBody>
          <a:bodyPr wrap="square">
            <a:spAutoFit/>
          </a:bodyPr>
          <a:lstStyle/>
          <a:p>
            <a:r>
              <a:rPr lang="en-US" sz="700" dirty="0">
                <a:highlight>
                  <a:srgbClr val="FFFF00"/>
                </a:highlight>
                <a:latin typeface="Arial" panose="020B0604020202020204" pitchFamily="34" charset="0"/>
                <a:cs typeface="Arial" panose="020B0604020202020204" pitchFamily="34" charset="0"/>
              </a:rPr>
              <a:t>SIEM → UEBA → SOAR</a:t>
            </a:r>
          </a:p>
        </p:txBody>
      </p:sp>
      <p:sp>
        <p:nvSpPr>
          <p:cNvPr id="57" name="Rectangle 56">
            <a:extLst>
              <a:ext uri="{FF2B5EF4-FFF2-40B4-BE49-F238E27FC236}">
                <a16:creationId xmlns:a16="http://schemas.microsoft.com/office/drawing/2014/main" id="{4C238198-5BC0-44B6-B8CA-6A6901E4BA09}"/>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58" name="Rectangle 57">
            <a:extLst>
              <a:ext uri="{FF2B5EF4-FFF2-40B4-BE49-F238E27FC236}">
                <a16:creationId xmlns:a16="http://schemas.microsoft.com/office/drawing/2014/main" id="{16037D87-2265-4B93-B901-FA28B157EFD5}"/>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59" name="Rectangle 58">
            <a:extLst>
              <a:ext uri="{FF2B5EF4-FFF2-40B4-BE49-F238E27FC236}">
                <a16:creationId xmlns:a16="http://schemas.microsoft.com/office/drawing/2014/main" id="{C461F83D-D82F-4983-8898-A1B979E8DD05}"/>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60" name="Rectangle 59">
            <a:extLst>
              <a:ext uri="{FF2B5EF4-FFF2-40B4-BE49-F238E27FC236}">
                <a16:creationId xmlns:a16="http://schemas.microsoft.com/office/drawing/2014/main" id="{CC89BF05-2128-41FF-80FE-1F060ED4EAB4}"/>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7126561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Review</a:t>
            </a:r>
            <a:br>
              <a:rPr lang="en-US" b="1" dirty="0"/>
            </a:br>
            <a:r>
              <a:rPr lang="en-US" dirty="0"/>
              <a:t>User and Entity Behavior Analytics (UEBA)</a:t>
            </a:r>
            <a:endParaRPr lang="en-US" baseline="30000" dirty="0"/>
          </a:p>
        </p:txBody>
      </p:sp>
      <p:sp>
        <p:nvSpPr>
          <p:cNvPr id="13" name="Rectangle 12">
            <a:extLst>
              <a:ext uri="{FF2B5EF4-FFF2-40B4-BE49-F238E27FC236}">
                <a16:creationId xmlns:a16="http://schemas.microsoft.com/office/drawing/2014/main" id="{0DA35419-67A3-45E4-A115-ECA6BC9B18E0}"/>
              </a:ext>
            </a:extLst>
          </p:cNvPr>
          <p:cNvSpPr/>
          <p:nvPr/>
        </p:nvSpPr>
        <p:spPr>
          <a:xfrm>
            <a:off x="395288" y="628650"/>
            <a:ext cx="4024312" cy="3693319"/>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Definition: UEBA</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Cybersecurity solution that uses algorithms and machine learning to detect anomalies in the behavior</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Recognize unusual or suspicious behavior which diverges from normal everyday patterns or usage</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For example, if a user regularly downloads files of 20 MB every day but starts downloading 4 GB of files, the UEBA system would consider this an anomaly and either alert an IT administrator </a:t>
            </a:r>
          </a:p>
          <a:p>
            <a:pPr marL="112713" indent="-112713">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UEBA vs SIEM</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UEBA use machine learning while SIEM uses rule-cased detection</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UEBA creates models of normal behavior for individual users or components such as IP addresses, servers, applications by means of statistical analysis or learning methods in order to detect deviations. </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The model is used to detect abnormalities</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e.g. IBM </a:t>
            </a:r>
            <a:r>
              <a:rPr lang="en-US" sz="900" dirty="0" err="1">
                <a:latin typeface="Arial" panose="020B0604020202020204" pitchFamily="34" charset="0"/>
                <a:cs typeface="Arial" panose="020B0604020202020204" pitchFamily="34" charset="0"/>
              </a:rPr>
              <a:t>QRadar</a:t>
            </a:r>
            <a:r>
              <a:rPr lang="en-US" sz="900" dirty="0">
                <a:latin typeface="Arial" panose="020B0604020202020204" pitchFamily="34" charset="0"/>
                <a:cs typeface="Arial" panose="020B0604020202020204" pitchFamily="34" charset="0"/>
              </a:rPr>
              <a:t> UBA App, LogRhythm UEBA, ArcSight UBA, </a:t>
            </a:r>
            <a:r>
              <a:rPr lang="en-US" sz="900" dirty="0" err="1">
                <a:latin typeface="Arial" panose="020B0604020202020204" pitchFamily="34" charset="0"/>
                <a:cs typeface="Arial" panose="020B0604020202020204" pitchFamily="34" charset="0"/>
              </a:rPr>
              <a:t>DarkTrace</a:t>
            </a:r>
            <a:r>
              <a:rPr lang="en-US" sz="900" dirty="0">
                <a:latin typeface="Arial" panose="020B0604020202020204" pitchFamily="34" charset="0"/>
                <a:cs typeface="Arial" panose="020B0604020202020204" pitchFamily="34" charset="0"/>
              </a:rPr>
              <a:t> Enterprise</a:t>
            </a:r>
          </a:p>
          <a:p>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SIEM Limitations</a:t>
            </a:r>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First SIEM generation uses fix rules and regulations → too inflexible/costly</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Static rules maintained by the provider that compare against dynamic lists of suspicious objects (e.g. IP addresses, URLs, hashes of binary code)</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Rules and dynamic lists are renewed during updates, e.g. monthly</a:t>
            </a:r>
          </a:p>
          <a:p>
            <a:pPr marL="112713" indent="-112713">
              <a:buFont typeface="Arial" panose="020B0604020202020204" pitchFamily="34" charset="0"/>
              <a:buChar char="•"/>
            </a:pPr>
            <a:r>
              <a:rPr lang="en-US" sz="900" dirty="0">
                <a:latin typeface="Arial" panose="020B0604020202020204" pitchFamily="34" charset="0"/>
                <a:cs typeface="Arial" panose="020B0604020202020204" pitchFamily="34" charset="0"/>
              </a:rPr>
              <a:t>e.g. IBM </a:t>
            </a:r>
            <a:r>
              <a:rPr lang="en-US" sz="900" dirty="0" err="1">
                <a:latin typeface="Arial" panose="020B0604020202020204" pitchFamily="34" charset="0"/>
                <a:cs typeface="Arial" panose="020B0604020202020204" pitchFamily="34" charset="0"/>
              </a:rPr>
              <a:t>QRadar</a:t>
            </a:r>
            <a:r>
              <a:rPr lang="en-US" sz="900" dirty="0">
                <a:latin typeface="Arial" panose="020B0604020202020204" pitchFamily="34" charset="0"/>
                <a:cs typeface="Arial" panose="020B0604020202020204" pitchFamily="34" charset="0"/>
              </a:rPr>
              <a:t> SIEM, Tenable LCE and McAfee Enterprise Security SIEM</a:t>
            </a:r>
          </a:p>
        </p:txBody>
      </p:sp>
      <p:pic>
        <p:nvPicPr>
          <p:cNvPr id="50" name="Picture 49">
            <a:extLst>
              <a:ext uri="{FF2B5EF4-FFF2-40B4-BE49-F238E27FC236}">
                <a16:creationId xmlns:a16="http://schemas.microsoft.com/office/drawing/2014/main" id="{D630A0D5-B07E-49D7-8DA0-7677EF00814B}"/>
              </a:ext>
            </a:extLst>
          </p:cNvPr>
          <p:cNvPicPr>
            <a:picLocks noChangeAspect="1"/>
          </p:cNvPicPr>
          <p:nvPr/>
        </p:nvPicPr>
        <p:blipFill>
          <a:blip r:embed="rId2"/>
          <a:stretch>
            <a:fillRect/>
          </a:stretch>
        </p:blipFill>
        <p:spPr>
          <a:xfrm>
            <a:off x="5381344" y="584987"/>
            <a:ext cx="3269881" cy="1986763"/>
          </a:xfrm>
          <a:prstGeom prst="rect">
            <a:avLst/>
          </a:prstGeom>
        </p:spPr>
      </p:pic>
      <p:sp>
        <p:nvSpPr>
          <p:cNvPr id="51" name="Rectangle 50">
            <a:extLst>
              <a:ext uri="{FF2B5EF4-FFF2-40B4-BE49-F238E27FC236}">
                <a16:creationId xmlns:a16="http://schemas.microsoft.com/office/drawing/2014/main" id="{C00B9804-C91B-425C-BF0E-9903F7A879B9}"/>
              </a:ext>
            </a:extLst>
          </p:cNvPr>
          <p:cNvSpPr/>
          <p:nvPr/>
        </p:nvSpPr>
        <p:spPr>
          <a:xfrm>
            <a:off x="5739743" y="2402473"/>
            <a:ext cx="293969"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a:t>
            </a:r>
          </a:p>
        </p:txBody>
      </p:sp>
      <p:sp>
        <p:nvSpPr>
          <p:cNvPr id="53" name="Rectangle 52">
            <a:extLst>
              <a:ext uri="{FF2B5EF4-FFF2-40B4-BE49-F238E27FC236}">
                <a16:creationId xmlns:a16="http://schemas.microsoft.com/office/drawing/2014/main" id="{052402BE-7720-4C49-A125-E10422EC1E47}"/>
              </a:ext>
            </a:extLst>
          </p:cNvPr>
          <p:cNvSpPr/>
          <p:nvPr/>
        </p:nvSpPr>
        <p:spPr>
          <a:xfrm>
            <a:off x="5103959" y="1635189"/>
            <a:ext cx="532518" cy="200055"/>
          </a:xfrm>
          <a:prstGeom prst="rect">
            <a:avLst/>
          </a:prstGeom>
        </p:spPr>
        <p:txBody>
          <a:bodyPr wrap="none">
            <a:spAutoFit/>
          </a:bodyPr>
          <a:lstStyle/>
          <a:p>
            <a:r>
              <a:rPr lang="en-US" sz="700" i="1" dirty="0">
                <a:solidFill>
                  <a:schemeClr val="tx2"/>
                </a:solidFill>
                <a:latin typeface="Arial" panose="020B0604020202020204" pitchFamily="34" charset="0"/>
                <a:cs typeface="Arial" panose="020B0604020202020204" pitchFamily="34" charset="0"/>
              </a:rPr>
              <a:t>Anomaly</a:t>
            </a:r>
          </a:p>
        </p:txBody>
      </p:sp>
      <p:sp>
        <p:nvSpPr>
          <p:cNvPr id="60" name="Rectangle 59">
            <a:extLst>
              <a:ext uri="{FF2B5EF4-FFF2-40B4-BE49-F238E27FC236}">
                <a16:creationId xmlns:a16="http://schemas.microsoft.com/office/drawing/2014/main" id="{3DDD27E8-BA53-4F96-8661-69A83ED8641E}"/>
              </a:ext>
            </a:extLst>
          </p:cNvPr>
          <p:cNvSpPr/>
          <p:nvPr/>
        </p:nvSpPr>
        <p:spPr>
          <a:xfrm>
            <a:off x="5112668" y="1854413"/>
            <a:ext cx="526106" cy="200055"/>
          </a:xfrm>
          <a:prstGeom prst="rect">
            <a:avLst/>
          </a:prstGeom>
        </p:spPr>
        <p:txBody>
          <a:bodyPr wrap="none">
            <a:spAutoFit/>
          </a:bodyPr>
          <a:lstStyle/>
          <a:p>
            <a:r>
              <a:rPr lang="en-US" sz="700" i="1" dirty="0">
                <a:solidFill>
                  <a:schemeClr val="tx2"/>
                </a:solidFill>
                <a:latin typeface="Arial" panose="020B0604020202020204" pitchFamily="34" charset="0"/>
                <a:cs typeface="Arial" panose="020B0604020202020204" pitchFamily="34" charset="0"/>
              </a:rPr>
              <a:t>Baseline</a:t>
            </a:r>
          </a:p>
        </p:txBody>
      </p:sp>
      <p:cxnSp>
        <p:nvCxnSpPr>
          <p:cNvPr id="63" name="Straight Connector 62">
            <a:extLst>
              <a:ext uri="{FF2B5EF4-FFF2-40B4-BE49-F238E27FC236}">
                <a16:creationId xmlns:a16="http://schemas.microsoft.com/office/drawing/2014/main" id="{F849D6CA-CFDC-4124-A2E1-22ED3AC6039E}"/>
              </a:ext>
            </a:extLst>
          </p:cNvPr>
          <p:cNvCxnSpPr>
            <a:cxnSpLocks/>
          </p:cNvCxnSpPr>
          <p:nvPr/>
        </p:nvCxnSpPr>
        <p:spPr>
          <a:xfrm>
            <a:off x="4947466" y="1839494"/>
            <a:ext cx="3832209" cy="0"/>
          </a:xfrm>
          <a:prstGeom prst="line">
            <a:avLst/>
          </a:prstGeom>
          <a:ln>
            <a:solidFill>
              <a:schemeClr val="tx2"/>
            </a:solidFill>
            <a:prstDash val="sysDot"/>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7B87673C-C404-486E-8CD5-726626520ADF}"/>
              </a:ext>
            </a:extLst>
          </p:cNvPr>
          <p:cNvSpPr/>
          <p:nvPr/>
        </p:nvSpPr>
        <p:spPr>
          <a:xfrm>
            <a:off x="1070769" y="4955525"/>
            <a:ext cx="2596818" cy="153888"/>
          </a:xfrm>
          <a:prstGeom prst="rect">
            <a:avLst/>
          </a:prstGeom>
        </p:spPr>
        <p:txBody>
          <a:bodyPr wrap="square">
            <a:spAutoFit/>
          </a:bodyPr>
          <a:lstStyle/>
          <a:p>
            <a:r>
              <a:rPr lang="en-US" sz="400" dirty="0">
                <a:latin typeface="Arial" panose="020B0604020202020204" pitchFamily="34" charset="0"/>
                <a:cs typeface="Arial" panose="020B0604020202020204" pitchFamily="34" charset="0"/>
              </a:rPr>
              <a:t>[1] An approach to detect user </a:t>
            </a:r>
            <a:r>
              <a:rPr lang="en-US" sz="400" dirty="0" err="1">
                <a:latin typeface="Arial" panose="020B0604020202020204" pitchFamily="34" charset="0"/>
                <a:cs typeface="Arial" panose="020B0604020202020204" pitchFamily="34" charset="0"/>
              </a:rPr>
              <a:t>behaviour</a:t>
            </a:r>
            <a:r>
              <a:rPr lang="en-US" sz="400" dirty="0">
                <a:latin typeface="Arial" panose="020B0604020202020204" pitchFamily="34" charset="0"/>
                <a:cs typeface="Arial" panose="020B0604020202020204" pitchFamily="34" charset="0"/>
              </a:rPr>
              <a:t> anomalies within identity federations</a:t>
            </a:r>
          </a:p>
        </p:txBody>
      </p:sp>
      <p:grpSp>
        <p:nvGrpSpPr>
          <p:cNvPr id="65" name="Group 64">
            <a:extLst>
              <a:ext uri="{FF2B5EF4-FFF2-40B4-BE49-F238E27FC236}">
                <a16:creationId xmlns:a16="http://schemas.microsoft.com/office/drawing/2014/main" id="{B6E69207-374D-455F-9AA2-3BCBEA8F77F9}"/>
              </a:ext>
            </a:extLst>
          </p:cNvPr>
          <p:cNvGrpSpPr/>
          <p:nvPr/>
        </p:nvGrpSpPr>
        <p:grpSpPr>
          <a:xfrm>
            <a:off x="4846733" y="1739961"/>
            <a:ext cx="234360" cy="200055"/>
            <a:chOff x="1616063" y="1796748"/>
            <a:chExt cx="301859" cy="257674"/>
          </a:xfrm>
        </p:grpSpPr>
        <p:sp>
          <p:nvSpPr>
            <p:cNvPr id="67" name="Oval 66">
              <a:extLst>
                <a:ext uri="{FF2B5EF4-FFF2-40B4-BE49-F238E27FC236}">
                  <a16:creationId xmlns:a16="http://schemas.microsoft.com/office/drawing/2014/main" id="{A114F559-453F-418E-8FDD-1373FA6BA184}"/>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TextBox 67">
              <a:extLst>
                <a:ext uri="{FF2B5EF4-FFF2-40B4-BE49-F238E27FC236}">
                  <a16:creationId xmlns:a16="http://schemas.microsoft.com/office/drawing/2014/main" id="{ADCA1322-5C5B-49BA-8A17-1159206F3B52}"/>
                </a:ext>
              </a:extLst>
            </p:cNvPr>
            <p:cNvSpPr txBox="1"/>
            <p:nvPr/>
          </p:nvSpPr>
          <p:spPr>
            <a:xfrm>
              <a:off x="1616063" y="1796748"/>
              <a:ext cx="301859" cy="257674"/>
            </a:xfrm>
            <a:prstGeom prst="rect">
              <a:avLst/>
            </a:prstGeom>
            <a:noFill/>
          </p:spPr>
          <p:txBody>
            <a:bodyPr wrap="none" rtlCol="0">
              <a:spAutoFit/>
            </a:bodyPr>
            <a:lstStyle/>
            <a:p>
              <a:r>
                <a:rPr lang="en-US" sz="700" b="1" dirty="0">
                  <a:solidFill>
                    <a:schemeClr val="bg1"/>
                  </a:solidFill>
                  <a:latin typeface="Arial" panose="020B0604020202020204" pitchFamily="34" charset="0"/>
                  <a:cs typeface="Arial" panose="020B0604020202020204" pitchFamily="34" charset="0"/>
                </a:rPr>
                <a:t>1</a:t>
              </a:r>
            </a:p>
          </p:txBody>
        </p:sp>
      </p:grpSp>
      <p:grpSp>
        <p:nvGrpSpPr>
          <p:cNvPr id="69" name="Group 68">
            <a:extLst>
              <a:ext uri="{FF2B5EF4-FFF2-40B4-BE49-F238E27FC236}">
                <a16:creationId xmlns:a16="http://schemas.microsoft.com/office/drawing/2014/main" id="{4DA4B95A-DD72-452D-ABEB-CBC4A865BD2A}"/>
              </a:ext>
            </a:extLst>
          </p:cNvPr>
          <p:cNvGrpSpPr/>
          <p:nvPr/>
        </p:nvGrpSpPr>
        <p:grpSpPr>
          <a:xfrm>
            <a:off x="4402015" y="2402473"/>
            <a:ext cx="234360" cy="169277"/>
            <a:chOff x="3093471" y="1510973"/>
            <a:chExt cx="234360" cy="169277"/>
          </a:xfrm>
        </p:grpSpPr>
        <p:sp>
          <p:nvSpPr>
            <p:cNvPr id="70" name="Oval 69">
              <a:extLst>
                <a:ext uri="{FF2B5EF4-FFF2-40B4-BE49-F238E27FC236}">
                  <a16:creationId xmlns:a16="http://schemas.microsoft.com/office/drawing/2014/main" id="{D52137A7-E9DC-4313-9887-977CD9880776}"/>
                </a:ext>
              </a:extLst>
            </p:cNvPr>
            <p:cNvSpPr/>
            <p:nvPr/>
          </p:nvSpPr>
          <p:spPr>
            <a:xfrm>
              <a:off x="3161859" y="1552037"/>
              <a:ext cx="86025" cy="86025"/>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71" name="TextBox 70">
              <a:extLst>
                <a:ext uri="{FF2B5EF4-FFF2-40B4-BE49-F238E27FC236}">
                  <a16:creationId xmlns:a16="http://schemas.microsoft.com/office/drawing/2014/main" id="{F026CADA-8478-4038-8C8F-37364A77134D}"/>
                </a:ext>
              </a:extLst>
            </p:cNvPr>
            <p:cNvSpPr txBox="1"/>
            <p:nvPr/>
          </p:nvSpPr>
          <p:spPr>
            <a:xfrm>
              <a:off x="3093471" y="1510973"/>
              <a:ext cx="234360" cy="169277"/>
            </a:xfrm>
            <a:prstGeom prst="rect">
              <a:avLst/>
            </a:prstGeom>
            <a:noFill/>
          </p:spPr>
          <p:txBody>
            <a:bodyPr wrap="square" rtlCol="0">
              <a:spAutoFit/>
            </a:bodyPr>
            <a:lstStyle/>
            <a:p>
              <a:r>
                <a:rPr lang="en-US" sz="500" b="1" dirty="0">
                  <a:solidFill>
                    <a:schemeClr val="bg1"/>
                  </a:solidFill>
                  <a:latin typeface="Arial" panose="020B0604020202020204" pitchFamily="34" charset="0"/>
                  <a:cs typeface="Arial" panose="020B0604020202020204" pitchFamily="34" charset="0"/>
                </a:rPr>
                <a:t>1</a:t>
              </a:r>
            </a:p>
          </p:txBody>
        </p:sp>
      </p:grpSp>
      <p:sp>
        <p:nvSpPr>
          <p:cNvPr id="6" name="Right Brace 5">
            <a:extLst>
              <a:ext uri="{FF2B5EF4-FFF2-40B4-BE49-F238E27FC236}">
                <a16:creationId xmlns:a16="http://schemas.microsoft.com/office/drawing/2014/main" id="{90D09B04-3738-4874-AE10-DDD5A4E5A03E}"/>
              </a:ext>
            </a:extLst>
          </p:cNvPr>
          <p:cNvSpPr/>
          <p:nvPr/>
        </p:nvSpPr>
        <p:spPr>
          <a:xfrm>
            <a:off x="4331677" y="2263147"/>
            <a:ext cx="87923" cy="461596"/>
          </a:xfrm>
          <a:prstGeom prst="rightBrace">
            <a:avLst/>
          </a:prstGeom>
          <a:ln w="635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2" name="Picture 71">
            <a:extLst>
              <a:ext uri="{FF2B5EF4-FFF2-40B4-BE49-F238E27FC236}">
                <a16:creationId xmlns:a16="http://schemas.microsoft.com/office/drawing/2014/main" id="{7A29F776-BADE-4DB2-BA87-114E8245326A}"/>
              </a:ext>
            </a:extLst>
          </p:cNvPr>
          <p:cNvPicPr>
            <a:picLocks noChangeAspect="1"/>
          </p:cNvPicPr>
          <p:nvPr/>
        </p:nvPicPr>
        <p:blipFill>
          <a:blip r:embed="rId3"/>
          <a:stretch>
            <a:fillRect/>
          </a:stretch>
        </p:blipFill>
        <p:spPr>
          <a:xfrm>
            <a:off x="5728250" y="2748063"/>
            <a:ext cx="2654060" cy="2003555"/>
          </a:xfrm>
          <a:prstGeom prst="rect">
            <a:avLst/>
          </a:prstGeom>
        </p:spPr>
      </p:pic>
      <p:sp>
        <p:nvSpPr>
          <p:cNvPr id="75" name="Rectangle 74">
            <a:extLst>
              <a:ext uri="{FF2B5EF4-FFF2-40B4-BE49-F238E27FC236}">
                <a16:creationId xmlns:a16="http://schemas.microsoft.com/office/drawing/2014/main" id="{434B0B8E-7321-4FFE-8816-6DAB53EC1A0C}"/>
              </a:ext>
            </a:extLst>
          </p:cNvPr>
          <p:cNvSpPr/>
          <p:nvPr/>
        </p:nvSpPr>
        <p:spPr>
          <a:xfrm>
            <a:off x="5812691" y="2990022"/>
            <a:ext cx="2483957" cy="581010"/>
          </a:xfrm>
          <a:prstGeom prst="rect">
            <a:avLst/>
          </a:prstGeom>
          <a:solidFill>
            <a:srgbClr val="0070C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4C269F9-B69C-4ED3-9FF5-80661B355674}"/>
              </a:ext>
            </a:extLst>
          </p:cNvPr>
          <p:cNvSpPr/>
          <p:nvPr/>
        </p:nvSpPr>
        <p:spPr>
          <a:xfrm>
            <a:off x="5812691" y="2891310"/>
            <a:ext cx="2483959" cy="165512"/>
          </a:xfrm>
          <a:prstGeom prst="rect">
            <a:avLst/>
          </a:prstGeom>
          <a:solidFill>
            <a:schemeClr val="tx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630A06D-9BBC-4A9A-B415-54C8B86EA004}"/>
              </a:ext>
            </a:extLst>
          </p:cNvPr>
          <p:cNvSpPr/>
          <p:nvPr/>
        </p:nvSpPr>
        <p:spPr>
          <a:xfrm>
            <a:off x="5816445" y="3915288"/>
            <a:ext cx="2483954" cy="761856"/>
          </a:xfrm>
          <a:prstGeom prst="rect">
            <a:avLst/>
          </a:prstGeom>
          <a:solidFill>
            <a:srgbClr val="0070C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27DE6D2-0714-4933-B1E8-5BCA87054EF7}"/>
              </a:ext>
            </a:extLst>
          </p:cNvPr>
          <p:cNvSpPr/>
          <p:nvPr/>
        </p:nvSpPr>
        <p:spPr>
          <a:xfrm>
            <a:off x="5816445" y="3822658"/>
            <a:ext cx="2483958" cy="121695"/>
          </a:xfrm>
          <a:prstGeom prst="rect">
            <a:avLst/>
          </a:prstGeom>
          <a:solidFill>
            <a:schemeClr val="tx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493F005-6B9A-4152-94BE-B963F67679C2}"/>
              </a:ext>
            </a:extLst>
          </p:cNvPr>
          <p:cNvSpPr/>
          <p:nvPr/>
        </p:nvSpPr>
        <p:spPr>
          <a:xfrm>
            <a:off x="6129544" y="4652893"/>
            <a:ext cx="2056281" cy="184666"/>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Fig. Examples of baselines and anomalous instances</a:t>
            </a:r>
          </a:p>
        </p:txBody>
      </p:sp>
      <p:cxnSp>
        <p:nvCxnSpPr>
          <p:cNvPr id="80" name="Straight Connector 79">
            <a:extLst>
              <a:ext uri="{FF2B5EF4-FFF2-40B4-BE49-F238E27FC236}">
                <a16:creationId xmlns:a16="http://schemas.microsoft.com/office/drawing/2014/main" id="{83E7406B-BD7C-4932-B600-A03B621FA625}"/>
              </a:ext>
            </a:extLst>
          </p:cNvPr>
          <p:cNvCxnSpPr>
            <a:cxnSpLocks/>
          </p:cNvCxnSpPr>
          <p:nvPr/>
        </p:nvCxnSpPr>
        <p:spPr>
          <a:xfrm>
            <a:off x="4891067" y="3056419"/>
            <a:ext cx="3566160" cy="10381"/>
          </a:xfrm>
          <a:prstGeom prst="line">
            <a:avLst/>
          </a:prstGeom>
          <a:ln>
            <a:solidFill>
              <a:schemeClr val="tx2"/>
            </a:solidFill>
            <a:prstDash val="sysDot"/>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1F1B8347-76C4-45DD-B4C6-D3BD0B5F43AC}"/>
              </a:ext>
            </a:extLst>
          </p:cNvPr>
          <p:cNvSpPr/>
          <p:nvPr/>
        </p:nvSpPr>
        <p:spPr>
          <a:xfrm>
            <a:off x="5219718" y="2843040"/>
            <a:ext cx="532518" cy="200055"/>
          </a:xfrm>
          <a:prstGeom prst="rect">
            <a:avLst/>
          </a:prstGeom>
        </p:spPr>
        <p:txBody>
          <a:bodyPr wrap="none">
            <a:spAutoFit/>
          </a:bodyPr>
          <a:lstStyle/>
          <a:p>
            <a:r>
              <a:rPr lang="en-US" sz="700" i="1" dirty="0">
                <a:solidFill>
                  <a:schemeClr val="tx2"/>
                </a:solidFill>
                <a:latin typeface="Arial" panose="020B0604020202020204" pitchFamily="34" charset="0"/>
                <a:cs typeface="Arial" panose="020B0604020202020204" pitchFamily="34" charset="0"/>
              </a:rPr>
              <a:t>Anomaly</a:t>
            </a:r>
          </a:p>
        </p:txBody>
      </p:sp>
      <p:sp>
        <p:nvSpPr>
          <p:cNvPr id="82" name="Rectangle 81">
            <a:extLst>
              <a:ext uri="{FF2B5EF4-FFF2-40B4-BE49-F238E27FC236}">
                <a16:creationId xmlns:a16="http://schemas.microsoft.com/office/drawing/2014/main" id="{D9A34DE6-4811-4493-986F-8D3097DBC530}"/>
              </a:ext>
            </a:extLst>
          </p:cNvPr>
          <p:cNvSpPr/>
          <p:nvPr/>
        </p:nvSpPr>
        <p:spPr>
          <a:xfrm>
            <a:off x="5228427" y="3062264"/>
            <a:ext cx="526106" cy="200055"/>
          </a:xfrm>
          <a:prstGeom prst="rect">
            <a:avLst/>
          </a:prstGeom>
        </p:spPr>
        <p:txBody>
          <a:bodyPr wrap="none">
            <a:spAutoFit/>
          </a:bodyPr>
          <a:lstStyle/>
          <a:p>
            <a:r>
              <a:rPr lang="en-US" sz="700" i="1" dirty="0">
                <a:solidFill>
                  <a:schemeClr val="tx2"/>
                </a:solidFill>
                <a:latin typeface="Arial" panose="020B0604020202020204" pitchFamily="34" charset="0"/>
                <a:cs typeface="Arial" panose="020B0604020202020204" pitchFamily="34" charset="0"/>
              </a:rPr>
              <a:t>Baseline</a:t>
            </a:r>
          </a:p>
        </p:txBody>
      </p:sp>
      <p:grpSp>
        <p:nvGrpSpPr>
          <p:cNvPr id="35" name="Group 34">
            <a:extLst>
              <a:ext uri="{FF2B5EF4-FFF2-40B4-BE49-F238E27FC236}">
                <a16:creationId xmlns:a16="http://schemas.microsoft.com/office/drawing/2014/main" id="{7654EACD-F278-41FD-A38C-5DE260B20CB7}"/>
              </a:ext>
            </a:extLst>
          </p:cNvPr>
          <p:cNvGrpSpPr/>
          <p:nvPr/>
        </p:nvGrpSpPr>
        <p:grpSpPr>
          <a:xfrm>
            <a:off x="4535978" y="2402473"/>
            <a:ext cx="234360" cy="169277"/>
            <a:chOff x="3093471" y="1510973"/>
            <a:chExt cx="234360" cy="169277"/>
          </a:xfrm>
        </p:grpSpPr>
        <p:sp>
          <p:nvSpPr>
            <p:cNvPr id="37" name="Oval 36">
              <a:extLst>
                <a:ext uri="{FF2B5EF4-FFF2-40B4-BE49-F238E27FC236}">
                  <a16:creationId xmlns:a16="http://schemas.microsoft.com/office/drawing/2014/main" id="{425F38BC-19F3-4F18-97EA-FD81043F5518}"/>
                </a:ext>
              </a:extLst>
            </p:cNvPr>
            <p:cNvSpPr/>
            <p:nvPr/>
          </p:nvSpPr>
          <p:spPr>
            <a:xfrm>
              <a:off x="3161859" y="1552037"/>
              <a:ext cx="86025" cy="86025"/>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8" name="TextBox 37">
              <a:extLst>
                <a:ext uri="{FF2B5EF4-FFF2-40B4-BE49-F238E27FC236}">
                  <a16:creationId xmlns:a16="http://schemas.microsoft.com/office/drawing/2014/main" id="{50747043-4077-43B4-ABAB-598FF3E35E1D}"/>
                </a:ext>
              </a:extLst>
            </p:cNvPr>
            <p:cNvSpPr txBox="1"/>
            <p:nvPr/>
          </p:nvSpPr>
          <p:spPr>
            <a:xfrm>
              <a:off x="3093471" y="1510973"/>
              <a:ext cx="234360" cy="169277"/>
            </a:xfrm>
            <a:prstGeom prst="rect">
              <a:avLst/>
            </a:prstGeom>
            <a:noFill/>
          </p:spPr>
          <p:txBody>
            <a:bodyPr wrap="square" rtlCol="0">
              <a:spAutoFit/>
            </a:bodyPr>
            <a:lstStyle/>
            <a:p>
              <a:r>
                <a:rPr lang="en-US" sz="500" b="1" dirty="0">
                  <a:solidFill>
                    <a:schemeClr val="bg1"/>
                  </a:solidFill>
                  <a:latin typeface="Arial" panose="020B0604020202020204" pitchFamily="34" charset="0"/>
                  <a:cs typeface="Arial" panose="020B0604020202020204" pitchFamily="34" charset="0"/>
                </a:rPr>
                <a:t>2</a:t>
              </a:r>
            </a:p>
          </p:txBody>
        </p:sp>
      </p:grpSp>
      <p:grpSp>
        <p:nvGrpSpPr>
          <p:cNvPr id="39" name="Group 38">
            <a:extLst>
              <a:ext uri="{FF2B5EF4-FFF2-40B4-BE49-F238E27FC236}">
                <a16:creationId xmlns:a16="http://schemas.microsoft.com/office/drawing/2014/main" id="{086DF1D1-7638-4860-B6A7-A286E5E2E467}"/>
              </a:ext>
            </a:extLst>
          </p:cNvPr>
          <p:cNvGrpSpPr/>
          <p:nvPr/>
        </p:nvGrpSpPr>
        <p:grpSpPr>
          <a:xfrm>
            <a:off x="4846733" y="2956391"/>
            <a:ext cx="234360" cy="200055"/>
            <a:chOff x="1616063" y="1796748"/>
            <a:chExt cx="301858" cy="257674"/>
          </a:xfrm>
        </p:grpSpPr>
        <p:sp>
          <p:nvSpPr>
            <p:cNvPr id="40" name="Oval 39">
              <a:extLst>
                <a:ext uri="{FF2B5EF4-FFF2-40B4-BE49-F238E27FC236}">
                  <a16:creationId xmlns:a16="http://schemas.microsoft.com/office/drawing/2014/main" id="{9C991BC8-1028-4DBF-B216-288A7B8A2D8B}"/>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TextBox 40">
              <a:extLst>
                <a:ext uri="{FF2B5EF4-FFF2-40B4-BE49-F238E27FC236}">
                  <a16:creationId xmlns:a16="http://schemas.microsoft.com/office/drawing/2014/main" id="{B16B84B3-4743-4D4C-87ED-6C5E4D6CE9EC}"/>
                </a:ext>
              </a:extLst>
            </p:cNvPr>
            <p:cNvSpPr txBox="1"/>
            <p:nvPr/>
          </p:nvSpPr>
          <p:spPr>
            <a:xfrm>
              <a:off x="1616063" y="1796748"/>
              <a:ext cx="301858" cy="257674"/>
            </a:xfrm>
            <a:prstGeom prst="rect">
              <a:avLst/>
            </a:prstGeom>
            <a:noFill/>
          </p:spPr>
          <p:txBody>
            <a:bodyPr wrap="none" rtlCol="0">
              <a:spAutoFit/>
            </a:bodyPr>
            <a:lstStyle/>
            <a:p>
              <a:r>
                <a:rPr lang="en-US" sz="700" b="1" dirty="0">
                  <a:solidFill>
                    <a:schemeClr val="bg1"/>
                  </a:solidFill>
                  <a:latin typeface="Arial" panose="020B0604020202020204" pitchFamily="34" charset="0"/>
                  <a:cs typeface="Arial" panose="020B0604020202020204" pitchFamily="34" charset="0"/>
                </a:rPr>
                <a:t>2</a:t>
              </a:r>
            </a:p>
          </p:txBody>
        </p:sp>
      </p:grpSp>
      <p:sp>
        <p:nvSpPr>
          <p:cNvPr id="42" name="Rectangle 41">
            <a:extLst>
              <a:ext uri="{FF2B5EF4-FFF2-40B4-BE49-F238E27FC236}">
                <a16:creationId xmlns:a16="http://schemas.microsoft.com/office/drawing/2014/main" id="{E5697473-DE04-4741-B912-F3812771155D}"/>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43" name="Rectangle 42">
            <a:extLst>
              <a:ext uri="{FF2B5EF4-FFF2-40B4-BE49-F238E27FC236}">
                <a16:creationId xmlns:a16="http://schemas.microsoft.com/office/drawing/2014/main" id="{E2963FF4-C6A7-4464-9A86-185D0B56C438}"/>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44" name="Rectangle 43">
            <a:extLst>
              <a:ext uri="{FF2B5EF4-FFF2-40B4-BE49-F238E27FC236}">
                <a16:creationId xmlns:a16="http://schemas.microsoft.com/office/drawing/2014/main" id="{C93ED0AD-D44B-403F-BA87-9C6E172B98E5}"/>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45" name="Rectangle 44">
            <a:extLst>
              <a:ext uri="{FF2B5EF4-FFF2-40B4-BE49-F238E27FC236}">
                <a16:creationId xmlns:a16="http://schemas.microsoft.com/office/drawing/2014/main" id="{1EE031D1-B5E2-4C50-94EC-C6EABF5676AC}"/>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4994645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Review</a:t>
            </a:r>
            <a:br>
              <a:rPr lang="en-US" b="1" dirty="0"/>
            </a:br>
            <a:r>
              <a:rPr lang="en-US" dirty="0"/>
              <a:t>UEBA: Microsoft &amp; others</a:t>
            </a:r>
            <a:endParaRPr lang="en-US" baseline="30000" dirty="0"/>
          </a:p>
        </p:txBody>
      </p:sp>
      <p:sp>
        <p:nvSpPr>
          <p:cNvPr id="13" name="Rectangle 12">
            <a:extLst>
              <a:ext uri="{FF2B5EF4-FFF2-40B4-BE49-F238E27FC236}">
                <a16:creationId xmlns:a16="http://schemas.microsoft.com/office/drawing/2014/main" id="{0DA35419-67A3-45E4-A115-ECA6BC9B18E0}"/>
              </a:ext>
            </a:extLst>
          </p:cNvPr>
          <p:cNvSpPr/>
          <p:nvPr/>
        </p:nvSpPr>
        <p:spPr>
          <a:xfrm>
            <a:off x="395288" y="628650"/>
            <a:ext cx="4024312" cy="461665"/>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Machine learning (ML) behavioral analytics (    )</a:t>
            </a:r>
          </a:p>
          <a:p>
            <a:pPr marL="112713" indent="-112713">
              <a:buFont typeface="Arial" panose="020B0604020202020204" pitchFamily="34" charset="0"/>
              <a:buChar char="•"/>
            </a:pPr>
            <a:r>
              <a:rPr lang="en-US" sz="800" dirty="0">
                <a:latin typeface="Arial" panose="020B0604020202020204" pitchFamily="34" charset="0"/>
                <a:cs typeface="Arial" panose="020B0604020202020204" pitchFamily="34" charset="0"/>
              </a:rPr>
              <a:t>Templates based on </a:t>
            </a:r>
            <a:r>
              <a:rPr lang="en-US" sz="800" dirty="0">
                <a:solidFill>
                  <a:schemeClr val="tx2"/>
                </a:solidFill>
                <a:latin typeface="Arial" panose="020B0604020202020204" pitchFamily="34" charset="0"/>
                <a:cs typeface="Arial" panose="020B0604020202020204" pitchFamily="34" charset="0"/>
              </a:rPr>
              <a:t>proprietary</a:t>
            </a:r>
            <a:r>
              <a:rPr lang="en-US" sz="800" dirty="0">
                <a:latin typeface="Arial" panose="020B0604020202020204" pitchFamily="34" charset="0"/>
                <a:cs typeface="Arial" panose="020B0604020202020204" pitchFamily="34" charset="0"/>
              </a:rPr>
              <a:t> Microsoft machine learning algorithms</a:t>
            </a:r>
          </a:p>
          <a:p>
            <a:pPr marL="112713" indent="-112713">
              <a:buFont typeface="Arial" panose="020B0604020202020204" pitchFamily="34" charset="0"/>
              <a:buChar char="•"/>
            </a:pPr>
            <a:r>
              <a:rPr lang="en-US" sz="800" dirty="0">
                <a:solidFill>
                  <a:schemeClr val="tx2"/>
                </a:solidFill>
                <a:latin typeface="Arial" panose="020B0604020202020204" pitchFamily="34" charset="0"/>
                <a:cs typeface="Arial" panose="020B0604020202020204" pitchFamily="34" charset="0"/>
              </a:rPr>
              <a:t>Not possible to see the internal logic of how they work</a:t>
            </a:r>
          </a:p>
        </p:txBody>
      </p:sp>
      <p:sp>
        <p:nvSpPr>
          <p:cNvPr id="22" name="Rectangle 21">
            <a:extLst>
              <a:ext uri="{FF2B5EF4-FFF2-40B4-BE49-F238E27FC236}">
                <a16:creationId xmlns:a16="http://schemas.microsoft.com/office/drawing/2014/main" id="{62E2D6B5-8E9C-43D4-8A12-EA29F5B2F106}"/>
              </a:ext>
            </a:extLst>
          </p:cNvPr>
          <p:cNvSpPr/>
          <p:nvPr/>
        </p:nvSpPr>
        <p:spPr>
          <a:xfrm>
            <a:off x="1315107" y="4755649"/>
            <a:ext cx="2133918" cy="169277"/>
          </a:xfrm>
          <a:prstGeom prst="rect">
            <a:avLst/>
          </a:prstGeom>
        </p:spPr>
        <p:txBody>
          <a:bodyPr wrap="none">
            <a:spAutoFit/>
          </a:bodyPr>
          <a:lstStyle/>
          <a:p>
            <a:r>
              <a:rPr lang="en-US" sz="500" i="1" dirty="0">
                <a:latin typeface="Arial" panose="020B0604020202020204" pitchFamily="34" charset="0"/>
                <a:cs typeface="Arial" panose="020B0604020202020204" pitchFamily="34" charset="0"/>
              </a:rPr>
              <a:t>https://learn.microsoft.com/en-us/azure/sentinel/detect-threats-built-in</a:t>
            </a:r>
          </a:p>
        </p:txBody>
      </p:sp>
      <p:pic>
        <p:nvPicPr>
          <p:cNvPr id="5" name="Picture 4">
            <a:extLst>
              <a:ext uri="{FF2B5EF4-FFF2-40B4-BE49-F238E27FC236}">
                <a16:creationId xmlns:a16="http://schemas.microsoft.com/office/drawing/2014/main" id="{6488663D-6ADA-4434-A78C-91FB5812BC81}"/>
              </a:ext>
            </a:extLst>
          </p:cNvPr>
          <p:cNvPicPr>
            <a:picLocks noChangeAspect="1"/>
          </p:cNvPicPr>
          <p:nvPr/>
        </p:nvPicPr>
        <p:blipFill rotWithShape="1">
          <a:blip r:embed="rId2"/>
          <a:srcRect b="6907"/>
          <a:stretch/>
        </p:blipFill>
        <p:spPr>
          <a:xfrm>
            <a:off x="928560" y="1116623"/>
            <a:ext cx="2977351" cy="3675185"/>
          </a:xfrm>
          <a:prstGeom prst="rect">
            <a:avLst/>
          </a:prstGeom>
          <a:ln w="6350">
            <a:solidFill>
              <a:schemeClr val="bg1">
                <a:lumMod val="75000"/>
              </a:schemeClr>
            </a:solidFill>
          </a:ln>
        </p:spPr>
      </p:pic>
      <p:sp>
        <p:nvSpPr>
          <p:cNvPr id="37" name="Rectangle 36">
            <a:extLst>
              <a:ext uri="{FF2B5EF4-FFF2-40B4-BE49-F238E27FC236}">
                <a16:creationId xmlns:a16="http://schemas.microsoft.com/office/drawing/2014/main" id="{8652F6E8-D4F6-4231-9520-036FFFA52F3C}"/>
              </a:ext>
            </a:extLst>
          </p:cNvPr>
          <p:cNvSpPr/>
          <p:nvPr/>
        </p:nvSpPr>
        <p:spPr>
          <a:xfrm>
            <a:off x="1329631" y="2698838"/>
            <a:ext cx="2272578" cy="747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37A770-04AB-4207-964A-0F4D8581C62E}"/>
              </a:ext>
            </a:extLst>
          </p:cNvPr>
          <p:cNvSpPr/>
          <p:nvPr/>
        </p:nvSpPr>
        <p:spPr>
          <a:xfrm>
            <a:off x="692438" y="2824436"/>
            <a:ext cx="134039" cy="134039"/>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98D3BFB-C456-4B70-AFCF-945F57489F5D}"/>
              </a:ext>
            </a:extLst>
          </p:cNvPr>
          <p:cNvSpPr txBox="1"/>
          <p:nvPr/>
        </p:nvSpPr>
        <p:spPr>
          <a:xfrm>
            <a:off x="640575" y="2789254"/>
            <a:ext cx="234360" cy="200055"/>
          </a:xfrm>
          <a:prstGeom prst="rect">
            <a:avLst/>
          </a:prstGeom>
          <a:noFill/>
        </p:spPr>
        <p:txBody>
          <a:bodyPr wrap="none" rtlCol="0">
            <a:spAutoFit/>
          </a:bodyPr>
          <a:lstStyle/>
          <a:p>
            <a:r>
              <a:rPr lang="en-US" sz="700" b="1" dirty="0">
                <a:solidFill>
                  <a:schemeClr val="bg1"/>
                </a:solidFill>
                <a:latin typeface="Arial" panose="020B0604020202020204" pitchFamily="34" charset="0"/>
                <a:cs typeface="Arial" panose="020B0604020202020204" pitchFamily="34" charset="0"/>
              </a:rPr>
              <a:t>1</a:t>
            </a:r>
          </a:p>
        </p:txBody>
      </p:sp>
      <p:grpSp>
        <p:nvGrpSpPr>
          <p:cNvPr id="11" name="Group 10">
            <a:extLst>
              <a:ext uri="{FF2B5EF4-FFF2-40B4-BE49-F238E27FC236}">
                <a16:creationId xmlns:a16="http://schemas.microsoft.com/office/drawing/2014/main" id="{99E37354-13C4-41DC-AA18-E6C0FD10A8A2}"/>
              </a:ext>
            </a:extLst>
          </p:cNvPr>
          <p:cNvGrpSpPr/>
          <p:nvPr/>
        </p:nvGrpSpPr>
        <p:grpSpPr>
          <a:xfrm>
            <a:off x="2575888" y="665239"/>
            <a:ext cx="234360" cy="169277"/>
            <a:chOff x="3093471" y="1510973"/>
            <a:chExt cx="234360" cy="169277"/>
          </a:xfrm>
        </p:grpSpPr>
        <p:sp>
          <p:nvSpPr>
            <p:cNvPr id="42" name="Oval 41">
              <a:extLst>
                <a:ext uri="{FF2B5EF4-FFF2-40B4-BE49-F238E27FC236}">
                  <a16:creationId xmlns:a16="http://schemas.microsoft.com/office/drawing/2014/main" id="{C1445658-3848-4119-B5CA-AC3D3C894FD2}"/>
                </a:ext>
              </a:extLst>
            </p:cNvPr>
            <p:cNvSpPr/>
            <p:nvPr/>
          </p:nvSpPr>
          <p:spPr>
            <a:xfrm>
              <a:off x="3161859" y="1552037"/>
              <a:ext cx="86025" cy="86025"/>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43" name="TextBox 42">
              <a:extLst>
                <a:ext uri="{FF2B5EF4-FFF2-40B4-BE49-F238E27FC236}">
                  <a16:creationId xmlns:a16="http://schemas.microsoft.com/office/drawing/2014/main" id="{087AB526-5D75-4D40-8B11-4FF21BA30885}"/>
                </a:ext>
              </a:extLst>
            </p:cNvPr>
            <p:cNvSpPr txBox="1"/>
            <p:nvPr/>
          </p:nvSpPr>
          <p:spPr>
            <a:xfrm>
              <a:off x="3093471" y="1510973"/>
              <a:ext cx="234360" cy="169277"/>
            </a:xfrm>
            <a:prstGeom prst="rect">
              <a:avLst/>
            </a:prstGeom>
            <a:noFill/>
          </p:spPr>
          <p:txBody>
            <a:bodyPr wrap="square" rtlCol="0">
              <a:spAutoFit/>
            </a:bodyPr>
            <a:lstStyle/>
            <a:p>
              <a:r>
                <a:rPr lang="en-US" sz="500" b="1" dirty="0">
                  <a:solidFill>
                    <a:schemeClr val="bg1"/>
                  </a:solidFill>
                  <a:latin typeface="Arial" panose="020B0604020202020204" pitchFamily="34" charset="0"/>
                  <a:cs typeface="Arial" panose="020B0604020202020204" pitchFamily="34" charset="0"/>
                </a:rPr>
                <a:t>1</a:t>
              </a:r>
            </a:p>
          </p:txBody>
        </p:sp>
      </p:grpSp>
      <p:cxnSp>
        <p:nvCxnSpPr>
          <p:cNvPr id="17" name="Straight Connector 16">
            <a:extLst>
              <a:ext uri="{FF2B5EF4-FFF2-40B4-BE49-F238E27FC236}">
                <a16:creationId xmlns:a16="http://schemas.microsoft.com/office/drawing/2014/main" id="{82665E31-062D-4599-AB77-69EA3A87EC71}"/>
              </a:ext>
            </a:extLst>
          </p:cNvPr>
          <p:cNvCxnSpPr>
            <a:cxnSpLocks/>
          </p:cNvCxnSpPr>
          <p:nvPr/>
        </p:nvCxnSpPr>
        <p:spPr>
          <a:xfrm flipV="1">
            <a:off x="1532250" y="2258158"/>
            <a:ext cx="2345158" cy="1169"/>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F70C7A9-0483-46B2-BD65-1BC412861EC4}"/>
              </a:ext>
            </a:extLst>
          </p:cNvPr>
          <p:cNvCxnSpPr>
            <a:cxnSpLocks/>
          </p:cNvCxnSpPr>
          <p:nvPr/>
        </p:nvCxnSpPr>
        <p:spPr>
          <a:xfrm flipV="1">
            <a:off x="1340773" y="1575481"/>
            <a:ext cx="1309620" cy="1"/>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BDBAE6B-6067-4CE6-A623-9469745E2C16}"/>
              </a:ext>
            </a:extLst>
          </p:cNvPr>
          <p:cNvCxnSpPr>
            <a:cxnSpLocks/>
          </p:cNvCxnSpPr>
          <p:nvPr/>
        </p:nvCxnSpPr>
        <p:spPr>
          <a:xfrm>
            <a:off x="2896577" y="1485604"/>
            <a:ext cx="945662" cy="1"/>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4939724-7241-484B-BD08-F519BE2541B8}"/>
              </a:ext>
            </a:extLst>
          </p:cNvPr>
          <p:cNvCxnSpPr>
            <a:cxnSpLocks/>
          </p:cNvCxnSpPr>
          <p:nvPr/>
        </p:nvCxnSpPr>
        <p:spPr>
          <a:xfrm flipV="1">
            <a:off x="1325142" y="2771235"/>
            <a:ext cx="2282635" cy="1"/>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1E70919-376F-4683-8D42-EFE6AD9C25F0}"/>
              </a:ext>
            </a:extLst>
          </p:cNvPr>
          <p:cNvCxnSpPr>
            <a:cxnSpLocks/>
          </p:cNvCxnSpPr>
          <p:nvPr/>
        </p:nvCxnSpPr>
        <p:spPr>
          <a:xfrm flipV="1">
            <a:off x="1329050" y="2868927"/>
            <a:ext cx="2224020" cy="1"/>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6DCBA9A-2294-4ECB-AA8B-8C3C57458284}"/>
              </a:ext>
            </a:extLst>
          </p:cNvPr>
          <p:cNvCxnSpPr>
            <a:cxnSpLocks/>
          </p:cNvCxnSpPr>
          <p:nvPr/>
        </p:nvCxnSpPr>
        <p:spPr>
          <a:xfrm>
            <a:off x="1329050" y="4506253"/>
            <a:ext cx="2360789"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B37FEB1-73D5-4485-96FC-ADD3579F221B}"/>
              </a:ext>
            </a:extLst>
          </p:cNvPr>
          <p:cNvCxnSpPr>
            <a:cxnSpLocks/>
          </p:cNvCxnSpPr>
          <p:nvPr/>
        </p:nvCxnSpPr>
        <p:spPr>
          <a:xfrm>
            <a:off x="1321234" y="4603946"/>
            <a:ext cx="1610513"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E2D2EDC3-3F9A-48EF-9516-67A93DF40AF7}"/>
              </a:ext>
            </a:extLst>
          </p:cNvPr>
          <p:cNvSpPr/>
          <p:nvPr/>
        </p:nvSpPr>
        <p:spPr>
          <a:xfrm>
            <a:off x="1322011" y="2788375"/>
            <a:ext cx="2234478" cy="747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File:Microsoft logo (2012).svg - Wikimedia Commons">
            <a:extLst>
              <a:ext uri="{FF2B5EF4-FFF2-40B4-BE49-F238E27FC236}">
                <a16:creationId xmlns:a16="http://schemas.microsoft.com/office/drawing/2014/main" id="{96B58BD3-D1F1-4547-8311-04BA9115DC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2032" y="1135003"/>
            <a:ext cx="506687" cy="10784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3FA4E29-F893-4040-A5A2-263B2FA496C8}"/>
              </a:ext>
            </a:extLst>
          </p:cNvPr>
          <p:cNvGrpSpPr/>
          <p:nvPr/>
        </p:nvGrpSpPr>
        <p:grpSpPr>
          <a:xfrm>
            <a:off x="6442837" y="662667"/>
            <a:ext cx="234360" cy="169277"/>
            <a:chOff x="3093471" y="1510973"/>
            <a:chExt cx="234360" cy="169277"/>
          </a:xfrm>
        </p:grpSpPr>
        <p:sp>
          <p:nvSpPr>
            <p:cNvPr id="47" name="Oval 46">
              <a:extLst>
                <a:ext uri="{FF2B5EF4-FFF2-40B4-BE49-F238E27FC236}">
                  <a16:creationId xmlns:a16="http://schemas.microsoft.com/office/drawing/2014/main" id="{DF33E453-D454-45F6-83B0-3B831D9FE93B}"/>
                </a:ext>
              </a:extLst>
            </p:cNvPr>
            <p:cNvSpPr/>
            <p:nvPr/>
          </p:nvSpPr>
          <p:spPr>
            <a:xfrm>
              <a:off x="3161859" y="1552037"/>
              <a:ext cx="86025" cy="86025"/>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50" name="TextBox 49">
              <a:extLst>
                <a:ext uri="{FF2B5EF4-FFF2-40B4-BE49-F238E27FC236}">
                  <a16:creationId xmlns:a16="http://schemas.microsoft.com/office/drawing/2014/main" id="{27B93CFD-69C5-4400-927F-9EED1ECD2647}"/>
                </a:ext>
              </a:extLst>
            </p:cNvPr>
            <p:cNvSpPr txBox="1"/>
            <p:nvPr/>
          </p:nvSpPr>
          <p:spPr>
            <a:xfrm>
              <a:off x="3093471" y="1510973"/>
              <a:ext cx="234360" cy="169277"/>
            </a:xfrm>
            <a:prstGeom prst="rect">
              <a:avLst/>
            </a:prstGeom>
            <a:noFill/>
          </p:spPr>
          <p:txBody>
            <a:bodyPr wrap="square" rtlCol="0">
              <a:spAutoFit/>
            </a:bodyPr>
            <a:lstStyle/>
            <a:p>
              <a:r>
                <a:rPr lang="en-US" sz="500" b="1" dirty="0">
                  <a:solidFill>
                    <a:schemeClr val="bg1"/>
                  </a:solidFill>
                  <a:latin typeface="Arial" panose="020B0604020202020204" pitchFamily="34" charset="0"/>
                  <a:cs typeface="Arial" panose="020B0604020202020204" pitchFamily="34" charset="0"/>
                </a:rPr>
                <a:t>2</a:t>
              </a:r>
            </a:p>
          </p:txBody>
        </p:sp>
      </p:grpSp>
      <p:pic>
        <p:nvPicPr>
          <p:cNvPr id="51" name="Picture 4" descr="https://media.licdn.com/dms/image/C5612AQGIdRyltZM4ZQ/article-cover_image-shrink_720_1280/0/1651446475114?e=1686182400&amp;v=beta&amp;t=MKT1KPXUxWg4y3rDoQ6YtpoDBezzcKPcjxfNUxny7qM">
            <a:extLst>
              <a:ext uri="{FF2B5EF4-FFF2-40B4-BE49-F238E27FC236}">
                <a16:creationId xmlns:a16="http://schemas.microsoft.com/office/drawing/2014/main" id="{5027C549-2F24-4D87-A80E-2CA1A6C86A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070" r="4312"/>
          <a:stretch/>
        </p:blipFill>
        <p:spPr bwMode="auto">
          <a:xfrm>
            <a:off x="5366810" y="1989305"/>
            <a:ext cx="3381902" cy="2759027"/>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662C84B1-9B46-4267-AB87-91F73B9B04B4}"/>
              </a:ext>
            </a:extLst>
          </p:cNvPr>
          <p:cNvSpPr/>
          <p:nvPr/>
        </p:nvSpPr>
        <p:spPr>
          <a:xfrm>
            <a:off x="5356089" y="4693768"/>
            <a:ext cx="2993627" cy="215444"/>
          </a:xfrm>
          <a:prstGeom prst="rect">
            <a:avLst/>
          </a:prstGeom>
        </p:spPr>
        <p:txBody>
          <a:bodyPr wrap="square">
            <a:spAutoFit/>
          </a:bodyPr>
          <a:lstStyle/>
          <a:p>
            <a:r>
              <a:rPr lang="en-US" sz="400" i="1" dirty="0">
                <a:latin typeface="Arial" panose="020B0604020202020204" pitchFamily="34" charset="0"/>
                <a:cs typeface="Arial" panose="020B0604020202020204" pitchFamily="34" charset="0"/>
              </a:rPr>
              <a:t>https://media.licdn.com/dms/image/C5612AQGIdRyltZM4ZQ/article-cover_image-shrink_720_1280/0/1651446475114?e=1686182400&amp;v=beta&amp;t=MKT1KPXUxWg4y3rDoQ6YtpoDBezzcKPcjxfNUxny7qM</a:t>
            </a:r>
          </a:p>
        </p:txBody>
      </p:sp>
      <p:sp>
        <p:nvSpPr>
          <p:cNvPr id="60" name="Rectangle 59">
            <a:extLst>
              <a:ext uri="{FF2B5EF4-FFF2-40B4-BE49-F238E27FC236}">
                <a16:creationId xmlns:a16="http://schemas.microsoft.com/office/drawing/2014/main" id="{77E1B7B8-395A-49CB-96F5-677A7CA71612}"/>
              </a:ext>
            </a:extLst>
          </p:cNvPr>
          <p:cNvSpPr/>
          <p:nvPr/>
        </p:nvSpPr>
        <p:spPr>
          <a:xfrm>
            <a:off x="4724400" y="628650"/>
            <a:ext cx="4024312" cy="1200329"/>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Top UEBA vendors main features (    )</a:t>
            </a:r>
            <a:endParaRPr lang="en-US" sz="800" i="1" dirty="0">
              <a:latin typeface="Arial" panose="020B0604020202020204" pitchFamily="34" charset="0"/>
              <a:cs typeface="Arial" panose="020B0604020202020204" pitchFamily="34" charset="0"/>
            </a:endParaRP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Multi-dimensional behavior baseline</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Predictive threat models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Predictive and adaptive learning</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Behavioral groups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Daily consolidated risk scores for individuals risk prioritization</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Risk scoring, risk-ranked timelines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Risky user behavior analysis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Alert scoring and prioritization</a:t>
            </a:r>
          </a:p>
        </p:txBody>
      </p:sp>
      <p:sp>
        <p:nvSpPr>
          <p:cNvPr id="64" name="Oval 63">
            <a:extLst>
              <a:ext uri="{FF2B5EF4-FFF2-40B4-BE49-F238E27FC236}">
                <a16:creationId xmlns:a16="http://schemas.microsoft.com/office/drawing/2014/main" id="{D0BE9670-18E6-44BD-850B-6310313B1400}"/>
              </a:ext>
            </a:extLst>
          </p:cNvPr>
          <p:cNvSpPr/>
          <p:nvPr/>
        </p:nvSpPr>
        <p:spPr>
          <a:xfrm>
            <a:off x="7625933" y="2026272"/>
            <a:ext cx="134039" cy="134039"/>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8A667EB-805A-47AA-8A1A-D90AAAC6B25A}"/>
              </a:ext>
            </a:extLst>
          </p:cNvPr>
          <p:cNvSpPr txBox="1"/>
          <p:nvPr/>
        </p:nvSpPr>
        <p:spPr>
          <a:xfrm>
            <a:off x="7574070" y="1991090"/>
            <a:ext cx="234360" cy="200055"/>
          </a:xfrm>
          <a:prstGeom prst="rect">
            <a:avLst/>
          </a:prstGeom>
          <a:noFill/>
        </p:spPr>
        <p:txBody>
          <a:bodyPr wrap="none" rtlCol="0">
            <a:spAutoFit/>
          </a:bodyPr>
          <a:lstStyle/>
          <a:p>
            <a:r>
              <a:rPr lang="en-US" sz="700" b="1" dirty="0">
                <a:solidFill>
                  <a:schemeClr val="bg1"/>
                </a:solidFill>
                <a:latin typeface="Arial" panose="020B0604020202020204" pitchFamily="34" charset="0"/>
                <a:cs typeface="Arial" panose="020B0604020202020204" pitchFamily="34" charset="0"/>
              </a:rPr>
              <a:t>2</a:t>
            </a:r>
          </a:p>
        </p:txBody>
      </p:sp>
      <p:sp>
        <p:nvSpPr>
          <p:cNvPr id="67" name="Rectangle 66">
            <a:extLst>
              <a:ext uri="{FF2B5EF4-FFF2-40B4-BE49-F238E27FC236}">
                <a16:creationId xmlns:a16="http://schemas.microsoft.com/office/drawing/2014/main" id="{375A07D8-3F17-42EC-A5F3-F4D15BC4786D}"/>
              </a:ext>
            </a:extLst>
          </p:cNvPr>
          <p:cNvSpPr/>
          <p:nvPr/>
        </p:nvSpPr>
        <p:spPr>
          <a:xfrm>
            <a:off x="4926452" y="2006200"/>
            <a:ext cx="516174" cy="415498"/>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Top UEBA vendors</a:t>
            </a:r>
          </a:p>
        </p:txBody>
      </p:sp>
      <p:sp>
        <p:nvSpPr>
          <p:cNvPr id="38" name="Rectangle 37">
            <a:extLst>
              <a:ext uri="{FF2B5EF4-FFF2-40B4-BE49-F238E27FC236}">
                <a16:creationId xmlns:a16="http://schemas.microsoft.com/office/drawing/2014/main" id="{16C7BAC1-D189-4851-86EE-3B7517BECC17}"/>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41" name="Rectangle 40">
            <a:extLst>
              <a:ext uri="{FF2B5EF4-FFF2-40B4-BE49-F238E27FC236}">
                <a16:creationId xmlns:a16="http://schemas.microsoft.com/office/drawing/2014/main" id="{5B9EDC16-68FA-43A2-BB73-0E50DC5A79DB}"/>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54" name="Rectangle 53">
            <a:extLst>
              <a:ext uri="{FF2B5EF4-FFF2-40B4-BE49-F238E27FC236}">
                <a16:creationId xmlns:a16="http://schemas.microsoft.com/office/drawing/2014/main" id="{3FE83C2E-EFD3-4B42-B321-4744517BBE1C}"/>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56" name="Rectangle 55">
            <a:extLst>
              <a:ext uri="{FF2B5EF4-FFF2-40B4-BE49-F238E27FC236}">
                <a16:creationId xmlns:a16="http://schemas.microsoft.com/office/drawing/2014/main" id="{05F102AC-E581-42E3-8483-C3CCBF287B3F}"/>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118303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Review</a:t>
            </a:r>
            <a:br>
              <a:rPr lang="en-US" b="1" dirty="0"/>
            </a:br>
            <a:r>
              <a:rPr lang="en-US" dirty="0"/>
              <a:t>UEBA</a:t>
            </a:r>
            <a:r>
              <a:rPr lang="en-US"/>
              <a:t>: Algorithms and System Design</a:t>
            </a:r>
            <a:endParaRPr lang="en-US" baseline="30000" dirty="0"/>
          </a:p>
        </p:txBody>
      </p:sp>
      <p:sp>
        <p:nvSpPr>
          <p:cNvPr id="3" name="Rectangle 2">
            <a:extLst>
              <a:ext uri="{FF2B5EF4-FFF2-40B4-BE49-F238E27FC236}">
                <a16:creationId xmlns:a16="http://schemas.microsoft.com/office/drawing/2014/main" id="{A7F91CED-A84B-46B6-AAEA-54B5A25BC028}"/>
              </a:ext>
            </a:extLst>
          </p:cNvPr>
          <p:cNvSpPr/>
          <p:nvPr/>
        </p:nvSpPr>
        <p:spPr>
          <a:xfrm>
            <a:off x="1175657" y="4882403"/>
            <a:ext cx="3243943"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User and Entity Behavior Analytics for Enterprise Security</a:t>
            </a:r>
          </a:p>
          <a:p>
            <a:r>
              <a:rPr lang="en-US" sz="500" dirty="0">
                <a:latin typeface="Arial" panose="020B0604020202020204" pitchFamily="34" charset="0"/>
                <a:cs typeface="Arial" panose="020B0604020202020204" pitchFamily="34" charset="0"/>
              </a:rPr>
              <a:t>[2] On the effectiveness of machine and deep learning for cyber security</a:t>
            </a:r>
          </a:p>
        </p:txBody>
      </p:sp>
      <p:sp>
        <p:nvSpPr>
          <p:cNvPr id="13" name="Rectangle 12">
            <a:extLst>
              <a:ext uri="{FF2B5EF4-FFF2-40B4-BE49-F238E27FC236}">
                <a16:creationId xmlns:a16="http://schemas.microsoft.com/office/drawing/2014/main" id="{0DA35419-67A3-45E4-A115-ECA6BC9B18E0}"/>
              </a:ext>
            </a:extLst>
          </p:cNvPr>
          <p:cNvSpPr/>
          <p:nvPr/>
        </p:nvSpPr>
        <p:spPr>
          <a:xfrm>
            <a:off x="395288" y="628650"/>
            <a:ext cx="4024312" cy="461665"/>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Machine Learning Algorithms</a:t>
            </a:r>
          </a:p>
          <a:p>
            <a:pPr marL="112713" indent="-112713">
              <a:buFont typeface="Arial" panose="020B0604020202020204" pitchFamily="34" charset="0"/>
              <a:buChar char="•"/>
            </a:pPr>
            <a:r>
              <a:rPr lang="en-US" sz="800" dirty="0">
                <a:latin typeface="Arial" panose="020B0604020202020204" pitchFamily="34" charset="0"/>
                <a:cs typeface="Arial" panose="020B0604020202020204" pitchFamily="34" charset="0"/>
              </a:rPr>
              <a:t>Two classes of ML algorithms can be used: unsupervised and supervised </a:t>
            </a:r>
          </a:p>
          <a:p>
            <a:pPr marL="112713" indent="-112713">
              <a:buFont typeface="Arial" panose="020B0604020202020204" pitchFamily="34" charset="0"/>
              <a:buChar char="•"/>
            </a:pPr>
            <a:r>
              <a:rPr lang="en-US" sz="800" dirty="0">
                <a:latin typeface="Arial" panose="020B0604020202020204" pitchFamily="34" charset="0"/>
                <a:cs typeface="Arial" panose="020B0604020202020204" pitchFamily="34" charset="0"/>
              </a:rPr>
              <a:t>There is no “best” algorithm. It depends on the data and goal</a:t>
            </a:r>
            <a:endParaRPr lang="en-US" sz="800" dirty="0">
              <a:solidFill>
                <a:schemeClr val="tx2"/>
              </a:solidFill>
              <a:latin typeface="Arial" panose="020B0604020202020204" pitchFamily="34" charset="0"/>
              <a:cs typeface="Arial" panose="020B0604020202020204" pitchFamily="34" charset="0"/>
            </a:endParaRPr>
          </a:p>
        </p:txBody>
      </p:sp>
      <p:pic>
        <p:nvPicPr>
          <p:cNvPr id="58" name="Picture 57">
            <a:extLst>
              <a:ext uri="{FF2B5EF4-FFF2-40B4-BE49-F238E27FC236}">
                <a16:creationId xmlns:a16="http://schemas.microsoft.com/office/drawing/2014/main" id="{07F9D44B-1E45-409B-B1A1-94D7F7E6EC61}"/>
              </a:ext>
            </a:extLst>
          </p:cNvPr>
          <p:cNvPicPr>
            <a:picLocks noChangeAspect="1"/>
          </p:cNvPicPr>
          <p:nvPr/>
        </p:nvPicPr>
        <p:blipFill>
          <a:blip r:embed="rId2"/>
          <a:stretch>
            <a:fillRect/>
          </a:stretch>
        </p:blipFill>
        <p:spPr>
          <a:xfrm>
            <a:off x="1411035" y="1252161"/>
            <a:ext cx="1750793" cy="2101731"/>
          </a:xfrm>
          <a:prstGeom prst="rect">
            <a:avLst/>
          </a:prstGeom>
        </p:spPr>
      </p:pic>
      <p:sp>
        <p:nvSpPr>
          <p:cNvPr id="59" name="Rectangle 58">
            <a:extLst>
              <a:ext uri="{FF2B5EF4-FFF2-40B4-BE49-F238E27FC236}">
                <a16:creationId xmlns:a16="http://schemas.microsoft.com/office/drawing/2014/main" id="{C190599B-039A-495D-B561-0F53DD3A771E}"/>
              </a:ext>
            </a:extLst>
          </p:cNvPr>
          <p:cNvSpPr/>
          <p:nvPr/>
        </p:nvSpPr>
        <p:spPr>
          <a:xfrm>
            <a:off x="499990" y="1309373"/>
            <a:ext cx="1149607" cy="461665"/>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Fig. Algorithms which can be used to build a baseline (i.e. model) compare instances against it [2] </a:t>
            </a:r>
          </a:p>
        </p:txBody>
      </p:sp>
      <p:sp>
        <p:nvSpPr>
          <p:cNvPr id="54" name="Rectangle 53">
            <a:extLst>
              <a:ext uri="{FF2B5EF4-FFF2-40B4-BE49-F238E27FC236}">
                <a16:creationId xmlns:a16="http://schemas.microsoft.com/office/drawing/2014/main" id="{2D043DE7-E746-464B-ABDE-7AA5B57D50D8}"/>
              </a:ext>
            </a:extLst>
          </p:cNvPr>
          <p:cNvSpPr/>
          <p:nvPr/>
        </p:nvSpPr>
        <p:spPr>
          <a:xfrm>
            <a:off x="3172832" y="1877339"/>
            <a:ext cx="1246768" cy="707886"/>
          </a:xfrm>
          <a:prstGeom prst="rect">
            <a:avLst/>
          </a:prstGeom>
        </p:spPr>
        <p:txBody>
          <a:bodyPr wrap="square">
            <a:spAutoFit/>
          </a:bodyPr>
          <a:lstStyle/>
          <a:p>
            <a:r>
              <a:rPr lang="en-US" sz="500" i="1" dirty="0">
                <a:latin typeface="Arial" panose="020B0604020202020204" pitchFamily="34" charset="0"/>
                <a:cs typeface="Arial" panose="020B0604020202020204" pitchFamily="34" charset="0"/>
              </a:rPr>
              <a:t>Unsupervised Learning</a:t>
            </a:r>
          </a:p>
          <a:p>
            <a:pPr marL="55563" indent="-55563">
              <a:buFont typeface="Arial" panose="020B0604020202020204" pitchFamily="34" charset="0"/>
              <a:buChar char="•"/>
            </a:pPr>
            <a:r>
              <a:rPr lang="en-US" sz="500" dirty="0">
                <a:latin typeface="Arial" panose="020B0604020202020204" pitchFamily="34" charset="0"/>
                <a:cs typeface="Arial" panose="020B0604020202020204" pitchFamily="34" charset="0"/>
              </a:rPr>
              <a:t>K-means</a:t>
            </a:r>
          </a:p>
          <a:p>
            <a:pPr marL="55563" indent="-55563">
              <a:buFont typeface="Arial" panose="020B0604020202020204" pitchFamily="34" charset="0"/>
              <a:buChar char="•"/>
            </a:pPr>
            <a:r>
              <a:rPr lang="en-US" sz="500" dirty="0">
                <a:latin typeface="Arial" panose="020B0604020202020204" pitchFamily="34" charset="0"/>
                <a:cs typeface="Arial" panose="020B0604020202020204" pitchFamily="34" charset="0"/>
              </a:rPr>
              <a:t>Hierarchical Clustering</a:t>
            </a:r>
          </a:p>
          <a:p>
            <a:pPr marL="55563" indent="-55563">
              <a:buFont typeface="Arial" panose="020B0604020202020204" pitchFamily="34" charset="0"/>
              <a:buChar char="•"/>
            </a:pPr>
            <a:r>
              <a:rPr lang="en-US" sz="500" dirty="0">
                <a:latin typeface="Arial" panose="020B0604020202020204" pitchFamily="34" charset="0"/>
                <a:cs typeface="Arial" panose="020B0604020202020204" pitchFamily="34" charset="0"/>
              </a:rPr>
              <a:t>DBSCAN (Density-based Spatial Clustering of Application with Noise)</a:t>
            </a:r>
          </a:p>
          <a:p>
            <a:pPr marL="55563" indent="-55563">
              <a:buFont typeface="Arial" panose="020B0604020202020204" pitchFamily="34" charset="0"/>
              <a:buChar char="•"/>
            </a:pPr>
            <a:r>
              <a:rPr lang="en-US" sz="500" dirty="0">
                <a:latin typeface="Arial" panose="020B0604020202020204" pitchFamily="34" charset="0"/>
                <a:cs typeface="Arial" panose="020B0604020202020204" pitchFamily="34" charset="0"/>
              </a:rPr>
              <a:t>Local Outlier Factor</a:t>
            </a:r>
          </a:p>
          <a:p>
            <a:pPr marL="55563" indent="-55563">
              <a:buFont typeface="Arial" panose="020B0604020202020204" pitchFamily="34" charset="0"/>
              <a:buChar char="•"/>
            </a:pPr>
            <a:r>
              <a:rPr lang="en-US" sz="500" dirty="0">
                <a:latin typeface="Arial" panose="020B0604020202020204" pitchFamily="34" charset="0"/>
                <a:cs typeface="Arial" panose="020B0604020202020204" pitchFamily="34" charset="0"/>
              </a:rPr>
              <a:t>One Class SVM</a:t>
            </a:r>
          </a:p>
        </p:txBody>
      </p:sp>
      <p:sp>
        <p:nvSpPr>
          <p:cNvPr id="56" name="Left Brace 55">
            <a:extLst>
              <a:ext uri="{FF2B5EF4-FFF2-40B4-BE49-F238E27FC236}">
                <a16:creationId xmlns:a16="http://schemas.microsoft.com/office/drawing/2014/main" id="{EA15B966-68E7-4DA4-8FE4-227103DD7DF4}"/>
              </a:ext>
            </a:extLst>
          </p:cNvPr>
          <p:cNvSpPr/>
          <p:nvPr/>
        </p:nvSpPr>
        <p:spPr>
          <a:xfrm>
            <a:off x="3165939" y="1924112"/>
            <a:ext cx="114874" cy="594188"/>
          </a:xfrm>
          <a:prstGeom prst="leftBrace">
            <a:avLst/>
          </a:prstGeom>
          <a:ln w="63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6" name="Rectangle 65">
            <a:extLst>
              <a:ext uri="{FF2B5EF4-FFF2-40B4-BE49-F238E27FC236}">
                <a16:creationId xmlns:a16="http://schemas.microsoft.com/office/drawing/2014/main" id="{122543CD-9925-448E-ABE1-7E8D3A65856A}"/>
              </a:ext>
            </a:extLst>
          </p:cNvPr>
          <p:cNvSpPr/>
          <p:nvPr/>
        </p:nvSpPr>
        <p:spPr>
          <a:xfrm>
            <a:off x="395288" y="3523227"/>
            <a:ext cx="4024312" cy="1200329"/>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How it Works</a:t>
            </a:r>
          </a:p>
          <a:p>
            <a:pPr marL="112713" indent="-112713">
              <a:buFont typeface="Arial" panose="020B0604020202020204" pitchFamily="34" charset="0"/>
              <a:buChar char="•"/>
            </a:pPr>
            <a:r>
              <a:rPr lang="en-US" sz="800" dirty="0">
                <a:latin typeface="Arial" panose="020B0604020202020204" pitchFamily="34" charset="0"/>
                <a:cs typeface="Arial" panose="020B0604020202020204" pitchFamily="34" charset="0"/>
              </a:rPr>
              <a:t>ML algorithms are used to create baseline models to capture the normal behavior  of users and entities, e.g. </a:t>
            </a:r>
          </a:p>
          <a:p>
            <a:pPr marL="230188" lvl="1" indent="-115888">
              <a:buFont typeface="Arial" panose="020B0604020202020204" pitchFamily="34" charset="0"/>
              <a:buChar char="•"/>
            </a:pPr>
            <a:r>
              <a:rPr lang="en-US" sz="800" i="1" dirty="0">
                <a:latin typeface="Arial" panose="020B0604020202020204" pitchFamily="34" charset="0"/>
                <a:cs typeface="Arial" panose="020B0604020202020204" pitchFamily="34" charset="0"/>
              </a:rPr>
              <a:t>Create a model for user A which logs into the same group of machines at approximately the same times every day</a:t>
            </a:r>
          </a:p>
          <a:p>
            <a:pPr marL="230188" lvl="1" indent="-115888">
              <a:buFont typeface="Arial" panose="020B0604020202020204" pitchFamily="34" charset="0"/>
              <a:buChar char="•"/>
            </a:pPr>
            <a:r>
              <a:rPr lang="en-US" sz="800" i="1" dirty="0">
                <a:latin typeface="Arial" panose="020B0604020202020204" pitchFamily="34" charset="0"/>
                <a:cs typeface="Arial" panose="020B0604020202020204" pitchFamily="34" charset="0"/>
              </a:rPr>
              <a:t>if user A suddenly logs into a different machine, the ML algorithm marks this new machine as an outlier since the behavior is far from the normal baseline</a:t>
            </a:r>
          </a:p>
          <a:p>
            <a:pPr marL="112713" indent="-112713">
              <a:buFont typeface="Arial" panose="020B0604020202020204" pitchFamily="34" charset="0"/>
              <a:buChar char="•"/>
            </a:pPr>
            <a:r>
              <a:rPr lang="en-US" sz="800" u="sng" dirty="0">
                <a:latin typeface="Arial" panose="020B0604020202020204" pitchFamily="34" charset="0"/>
                <a:cs typeface="Arial" panose="020B0604020202020204" pitchFamily="34" charset="0"/>
              </a:rPr>
              <a:t>Challenge</a:t>
            </a:r>
            <a:r>
              <a:rPr lang="en-US" sz="800" dirty="0">
                <a:latin typeface="Arial" panose="020B0604020202020204" pitchFamily="34" charset="0"/>
                <a:cs typeface="Arial" panose="020B0604020202020204" pitchFamily="34" charset="0"/>
              </a:rPr>
              <a:t>: how to identify how risky this abnormal behavior is?</a:t>
            </a:r>
          </a:p>
          <a:p>
            <a:pPr marL="112713" indent="-112713">
              <a:buFont typeface="Arial" panose="020B0604020202020204" pitchFamily="34" charset="0"/>
              <a:buChar char="•"/>
            </a:pPr>
            <a:r>
              <a:rPr lang="en-US" sz="800" dirty="0">
                <a:latin typeface="Arial" panose="020B0604020202020204" pitchFamily="34" charset="0"/>
                <a:cs typeface="Arial" panose="020B0604020202020204" pitchFamily="34" charset="0"/>
              </a:rPr>
              <a:t>An approach is to look at context: e.g., to analyze the behavior of peers</a:t>
            </a:r>
          </a:p>
        </p:txBody>
      </p:sp>
      <p:sp>
        <p:nvSpPr>
          <p:cNvPr id="61" name="Rectangle 60">
            <a:extLst>
              <a:ext uri="{FF2B5EF4-FFF2-40B4-BE49-F238E27FC236}">
                <a16:creationId xmlns:a16="http://schemas.microsoft.com/office/drawing/2014/main" id="{F9349328-75BF-4E82-9CC7-0C667FDEABBA}"/>
              </a:ext>
            </a:extLst>
          </p:cNvPr>
          <p:cNvSpPr/>
          <p:nvPr/>
        </p:nvSpPr>
        <p:spPr>
          <a:xfrm>
            <a:off x="2226030" y="1872007"/>
            <a:ext cx="548640" cy="246221"/>
          </a:xfrm>
          <a:prstGeom prst="rect">
            <a:avLst/>
          </a:prstGeom>
        </p:spPr>
        <p:txBody>
          <a:bodyPr wrap="square">
            <a:spAutoFit/>
          </a:bodyPr>
          <a:lstStyle/>
          <a:p>
            <a:r>
              <a:rPr lang="en-US" sz="500" b="1" dirty="0">
                <a:solidFill>
                  <a:srgbClr val="0070C0"/>
                </a:solidFill>
                <a:latin typeface="Arial" panose="020B0604020202020204" pitchFamily="34" charset="0"/>
                <a:cs typeface="Arial" panose="020B0604020202020204" pitchFamily="34" charset="0"/>
              </a:rPr>
              <a:t>unknown unknowns </a:t>
            </a:r>
            <a:endParaRPr lang="en-US" sz="500" b="1" dirty="0">
              <a:solidFill>
                <a:srgbClr val="0070C0"/>
              </a:solidFill>
            </a:endParaRPr>
          </a:p>
        </p:txBody>
      </p:sp>
      <p:sp>
        <p:nvSpPr>
          <p:cNvPr id="62" name="Rectangle 61">
            <a:extLst>
              <a:ext uri="{FF2B5EF4-FFF2-40B4-BE49-F238E27FC236}">
                <a16:creationId xmlns:a16="http://schemas.microsoft.com/office/drawing/2014/main" id="{D1AA8455-8CE6-432E-B4D0-DD85961E61A3}"/>
              </a:ext>
            </a:extLst>
          </p:cNvPr>
          <p:cNvSpPr/>
          <p:nvPr/>
        </p:nvSpPr>
        <p:spPr>
          <a:xfrm>
            <a:off x="2226031" y="1279255"/>
            <a:ext cx="548640" cy="246221"/>
          </a:xfrm>
          <a:prstGeom prst="rect">
            <a:avLst/>
          </a:prstGeom>
        </p:spPr>
        <p:txBody>
          <a:bodyPr wrap="square">
            <a:spAutoFit/>
          </a:bodyPr>
          <a:lstStyle/>
          <a:p>
            <a:r>
              <a:rPr lang="en-US" sz="500" b="1" dirty="0">
                <a:solidFill>
                  <a:srgbClr val="0070C0"/>
                </a:solidFill>
                <a:latin typeface="Arial" panose="020B0604020202020204" pitchFamily="34" charset="0"/>
                <a:cs typeface="Arial" panose="020B0604020202020204" pitchFamily="34" charset="0"/>
              </a:rPr>
              <a:t>known unknowns</a:t>
            </a:r>
            <a:endParaRPr lang="en-US" sz="500" b="1" dirty="0">
              <a:solidFill>
                <a:srgbClr val="0070C0"/>
              </a:solidFill>
            </a:endParaRPr>
          </a:p>
        </p:txBody>
      </p:sp>
      <p:pic>
        <p:nvPicPr>
          <p:cNvPr id="45" name="Picture 44">
            <a:extLst>
              <a:ext uri="{FF2B5EF4-FFF2-40B4-BE49-F238E27FC236}">
                <a16:creationId xmlns:a16="http://schemas.microsoft.com/office/drawing/2014/main" id="{A7624D55-B5F3-42DF-976F-3F3612DDC652}"/>
              </a:ext>
            </a:extLst>
          </p:cNvPr>
          <p:cNvPicPr>
            <a:picLocks noChangeAspect="1"/>
          </p:cNvPicPr>
          <p:nvPr/>
        </p:nvPicPr>
        <p:blipFill>
          <a:blip r:embed="rId3"/>
          <a:stretch>
            <a:fillRect/>
          </a:stretch>
        </p:blipFill>
        <p:spPr>
          <a:xfrm>
            <a:off x="4724401" y="1039840"/>
            <a:ext cx="4042373" cy="1331484"/>
          </a:xfrm>
          <a:prstGeom prst="rect">
            <a:avLst/>
          </a:prstGeom>
        </p:spPr>
      </p:pic>
      <p:sp>
        <p:nvSpPr>
          <p:cNvPr id="47" name="Rectangle 46">
            <a:extLst>
              <a:ext uri="{FF2B5EF4-FFF2-40B4-BE49-F238E27FC236}">
                <a16:creationId xmlns:a16="http://schemas.microsoft.com/office/drawing/2014/main" id="{AB46214E-4955-45F4-A9B3-585B364E534B}"/>
              </a:ext>
            </a:extLst>
          </p:cNvPr>
          <p:cNvSpPr/>
          <p:nvPr/>
        </p:nvSpPr>
        <p:spPr>
          <a:xfrm>
            <a:off x="5765261" y="928733"/>
            <a:ext cx="1905000"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[3] Insider Threat Detection using Deep Learning: A Review</a:t>
            </a:r>
          </a:p>
        </p:txBody>
      </p:sp>
      <p:sp>
        <p:nvSpPr>
          <p:cNvPr id="50" name="Rectangle 49">
            <a:extLst>
              <a:ext uri="{FF2B5EF4-FFF2-40B4-BE49-F238E27FC236}">
                <a16:creationId xmlns:a16="http://schemas.microsoft.com/office/drawing/2014/main" id="{F282380C-6AC9-458F-89CA-F97AA1CC81E0}"/>
              </a:ext>
            </a:extLst>
          </p:cNvPr>
          <p:cNvSpPr/>
          <p:nvPr/>
        </p:nvSpPr>
        <p:spPr>
          <a:xfrm>
            <a:off x="6507776" y="2801707"/>
            <a:ext cx="1094390" cy="307777"/>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Fig. General UEBA Architecture [1]</a:t>
            </a:r>
          </a:p>
        </p:txBody>
      </p:sp>
      <p:pic>
        <p:nvPicPr>
          <p:cNvPr id="51" name="Picture 50">
            <a:extLst>
              <a:ext uri="{FF2B5EF4-FFF2-40B4-BE49-F238E27FC236}">
                <a16:creationId xmlns:a16="http://schemas.microsoft.com/office/drawing/2014/main" id="{24A7E628-5C76-473F-99C9-3833649C1E0A}"/>
              </a:ext>
            </a:extLst>
          </p:cNvPr>
          <p:cNvPicPr>
            <a:picLocks noChangeAspect="1"/>
          </p:cNvPicPr>
          <p:nvPr/>
        </p:nvPicPr>
        <p:blipFill>
          <a:blip r:embed="rId4"/>
          <a:stretch>
            <a:fillRect/>
          </a:stretch>
        </p:blipFill>
        <p:spPr>
          <a:xfrm>
            <a:off x="6534192" y="3113441"/>
            <a:ext cx="2268023" cy="1332100"/>
          </a:xfrm>
          <a:prstGeom prst="rect">
            <a:avLst/>
          </a:prstGeom>
        </p:spPr>
      </p:pic>
      <p:sp>
        <p:nvSpPr>
          <p:cNvPr id="64" name="Rectangle 63">
            <a:extLst>
              <a:ext uri="{FF2B5EF4-FFF2-40B4-BE49-F238E27FC236}">
                <a16:creationId xmlns:a16="http://schemas.microsoft.com/office/drawing/2014/main" id="{015CFA0A-ED88-43FB-A0C4-049AD1F39BBA}"/>
              </a:ext>
            </a:extLst>
          </p:cNvPr>
          <p:cNvSpPr/>
          <p:nvPr/>
        </p:nvSpPr>
        <p:spPr>
          <a:xfrm>
            <a:off x="4724401" y="2655074"/>
            <a:ext cx="1773676" cy="218521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System Design (     )</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Data Preparation</a:t>
            </a:r>
            <a:r>
              <a:rPr lang="en-US" sz="800" dirty="0">
                <a:latin typeface="Arial" panose="020B0604020202020204" pitchFamily="34" charset="0"/>
                <a:cs typeface="Arial" panose="020B0604020202020204" pitchFamily="34" charset="0"/>
              </a:rPr>
              <a:t>. Obtain data from all relevant data sources and apply filters, </a:t>
            </a:r>
            <a:r>
              <a:rPr lang="en-US" sz="800" dirty="0" err="1">
                <a:latin typeface="Arial" panose="020B0604020202020204" pitchFamily="34" charset="0"/>
                <a:cs typeface="Arial" panose="020B0604020202020204" pitchFamily="34" charset="0"/>
              </a:rPr>
              <a:t>groupby</a:t>
            </a:r>
            <a:r>
              <a:rPr lang="en-US" sz="800" dirty="0">
                <a:latin typeface="Arial" panose="020B0604020202020204" pitchFamily="34" charset="0"/>
                <a:cs typeface="Arial" panose="020B0604020202020204" pitchFamily="34" charset="0"/>
              </a:rPr>
              <a:t>, transformation, and integration</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Feature Extraction</a:t>
            </a:r>
            <a:r>
              <a:rPr lang="en-US" sz="800" dirty="0">
                <a:latin typeface="Arial" panose="020B0604020202020204" pitchFamily="34" charset="0"/>
                <a:cs typeface="Arial" panose="020B0604020202020204" pitchFamily="34" charset="0"/>
              </a:rPr>
              <a:t>. Generate new features based on custom made functions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Behavior Profiling</a:t>
            </a:r>
            <a:r>
              <a:rPr lang="en-US" sz="800" dirty="0">
                <a:latin typeface="Arial" panose="020B0604020202020204" pitchFamily="34" charset="0"/>
                <a:cs typeface="Arial" panose="020B0604020202020204" pitchFamily="34" charset="0"/>
              </a:rPr>
              <a:t>. For each user/entity, the extracted features are used to generate model baselines using machine learning algorithms</a:t>
            </a:r>
          </a:p>
          <a:p>
            <a:pPr marL="112713"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Anomaly Detection</a:t>
            </a:r>
            <a:r>
              <a:rPr lang="en-US" sz="800" dirty="0">
                <a:latin typeface="Arial" panose="020B0604020202020204" pitchFamily="34" charset="0"/>
                <a:cs typeface="Arial" panose="020B0604020202020204" pitchFamily="34" charset="0"/>
              </a:rPr>
              <a:t>. Instances (i.e.,  feature vectors) are scored against behavior profiles with an associated confidence score</a:t>
            </a:r>
          </a:p>
        </p:txBody>
      </p:sp>
      <p:grpSp>
        <p:nvGrpSpPr>
          <p:cNvPr id="65" name="Group 64">
            <a:extLst>
              <a:ext uri="{FF2B5EF4-FFF2-40B4-BE49-F238E27FC236}">
                <a16:creationId xmlns:a16="http://schemas.microsoft.com/office/drawing/2014/main" id="{5D6507B6-AF17-45D0-9D3F-22CC7D7CF895}"/>
              </a:ext>
            </a:extLst>
          </p:cNvPr>
          <p:cNvGrpSpPr/>
          <p:nvPr/>
        </p:nvGrpSpPr>
        <p:grpSpPr>
          <a:xfrm>
            <a:off x="5566885" y="2691663"/>
            <a:ext cx="234360" cy="169277"/>
            <a:chOff x="3093471" y="1510973"/>
            <a:chExt cx="234360" cy="169277"/>
          </a:xfrm>
        </p:grpSpPr>
        <p:sp>
          <p:nvSpPr>
            <p:cNvPr id="67" name="Oval 66">
              <a:extLst>
                <a:ext uri="{FF2B5EF4-FFF2-40B4-BE49-F238E27FC236}">
                  <a16:creationId xmlns:a16="http://schemas.microsoft.com/office/drawing/2014/main" id="{DE900649-1BFE-4930-A826-A547CB1778B2}"/>
                </a:ext>
              </a:extLst>
            </p:cNvPr>
            <p:cNvSpPr/>
            <p:nvPr/>
          </p:nvSpPr>
          <p:spPr>
            <a:xfrm>
              <a:off x="3161859" y="1552037"/>
              <a:ext cx="86025" cy="86025"/>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8" name="TextBox 67">
              <a:extLst>
                <a:ext uri="{FF2B5EF4-FFF2-40B4-BE49-F238E27FC236}">
                  <a16:creationId xmlns:a16="http://schemas.microsoft.com/office/drawing/2014/main" id="{C140A4D9-2EEE-49D8-A06C-0CF292DDD094}"/>
                </a:ext>
              </a:extLst>
            </p:cNvPr>
            <p:cNvSpPr txBox="1"/>
            <p:nvPr/>
          </p:nvSpPr>
          <p:spPr>
            <a:xfrm>
              <a:off x="3093471" y="1510973"/>
              <a:ext cx="234360" cy="169277"/>
            </a:xfrm>
            <a:prstGeom prst="rect">
              <a:avLst/>
            </a:prstGeom>
            <a:noFill/>
          </p:spPr>
          <p:txBody>
            <a:bodyPr wrap="square" rtlCol="0">
              <a:spAutoFit/>
            </a:bodyPr>
            <a:lstStyle/>
            <a:p>
              <a:r>
                <a:rPr lang="en-US" sz="500" b="1" dirty="0">
                  <a:solidFill>
                    <a:schemeClr val="bg1"/>
                  </a:solidFill>
                  <a:latin typeface="Arial" panose="020B0604020202020204" pitchFamily="34" charset="0"/>
                  <a:cs typeface="Arial" panose="020B0604020202020204" pitchFamily="34" charset="0"/>
                </a:rPr>
                <a:t>1</a:t>
              </a:r>
            </a:p>
          </p:txBody>
        </p:sp>
      </p:grpSp>
      <p:sp>
        <p:nvSpPr>
          <p:cNvPr id="70" name="Oval 69">
            <a:extLst>
              <a:ext uri="{FF2B5EF4-FFF2-40B4-BE49-F238E27FC236}">
                <a16:creationId xmlns:a16="http://schemas.microsoft.com/office/drawing/2014/main" id="{D3FF50A2-1711-4497-A657-508C4F4C0FE2}"/>
              </a:ext>
            </a:extLst>
          </p:cNvPr>
          <p:cNvSpPr/>
          <p:nvPr/>
        </p:nvSpPr>
        <p:spPr>
          <a:xfrm>
            <a:off x="7458024" y="2887665"/>
            <a:ext cx="134039" cy="134039"/>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E9B13669-85EE-4C73-9F02-5D050E0A5F37}"/>
              </a:ext>
            </a:extLst>
          </p:cNvPr>
          <p:cNvSpPr txBox="1"/>
          <p:nvPr/>
        </p:nvSpPr>
        <p:spPr>
          <a:xfrm>
            <a:off x="7406161" y="2852483"/>
            <a:ext cx="234360" cy="200055"/>
          </a:xfrm>
          <a:prstGeom prst="rect">
            <a:avLst/>
          </a:prstGeom>
          <a:noFill/>
        </p:spPr>
        <p:txBody>
          <a:bodyPr wrap="none" rtlCol="0">
            <a:spAutoFit/>
          </a:bodyPr>
          <a:lstStyle/>
          <a:p>
            <a:r>
              <a:rPr lang="en-US" sz="700" b="1" dirty="0">
                <a:solidFill>
                  <a:schemeClr val="bg1"/>
                </a:solidFill>
                <a:latin typeface="Arial" panose="020B0604020202020204" pitchFamily="34" charset="0"/>
                <a:cs typeface="Arial" panose="020B0604020202020204" pitchFamily="34" charset="0"/>
              </a:rPr>
              <a:t>1</a:t>
            </a:r>
          </a:p>
        </p:txBody>
      </p:sp>
      <p:sp>
        <p:nvSpPr>
          <p:cNvPr id="28" name="Rectangle 27">
            <a:extLst>
              <a:ext uri="{FF2B5EF4-FFF2-40B4-BE49-F238E27FC236}">
                <a16:creationId xmlns:a16="http://schemas.microsoft.com/office/drawing/2014/main" id="{92287DEE-6A55-43F5-9B12-2906AC149DDD}"/>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29" name="Rectangle 28">
            <a:extLst>
              <a:ext uri="{FF2B5EF4-FFF2-40B4-BE49-F238E27FC236}">
                <a16:creationId xmlns:a16="http://schemas.microsoft.com/office/drawing/2014/main" id="{D9D81C0B-A3C8-45F4-A1D1-7DF4ACC8B4EE}"/>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30" name="Rectangle 29">
            <a:extLst>
              <a:ext uri="{FF2B5EF4-FFF2-40B4-BE49-F238E27FC236}">
                <a16:creationId xmlns:a16="http://schemas.microsoft.com/office/drawing/2014/main" id="{A55F22B6-D391-4A77-AE2C-D99962C9A622}"/>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35" name="Rectangle 34">
            <a:extLst>
              <a:ext uri="{FF2B5EF4-FFF2-40B4-BE49-F238E27FC236}">
                <a16:creationId xmlns:a16="http://schemas.microsoft.com/office/drawing/2014/main" id="{45531F4C-4ED6-4400-B62C-9F55FE505B9C}"/>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228866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FA376F0E-2B70-4DDB-B2BF-DCAD66FFBEF7}"/>
              </a:ext>
            </a:extLst>
          </p:cNvPr>
          <p:cNvSpPr/>
          <p:nvPr/>
        </p:nvSpPr>
        <p:spPr>
          <a:xfrm>
            <a:off x="663388" y="2417482"/>
            <a:ext cx="3508188" cy="726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9EE687-58A7-4E53-8540-487E30E440B7}"/>
              </a:ext>
            </a:extLst>
          </p:cNvPr>
          <p:cNvSpPr/>
          <p:nvPr/>
        </p:nvSpPr>
        <p:spPr>
          <a:xfrm>
            <a:off x="663388" y="3173506"/>
            <a:ext cx="3508188" cy="16667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Technology Review</a:t>
            </a:r>
            <a:br>
              <a:rPr lang="en-US" b="1" dirty="0"/>
            </a:br>
            <a:r>
              <a:rPr lang="en-US" dirty="0"/>
              <a:t>Azure Sentinel</a:t>
            </a:r>
            <a:endParaRPr lang="en-US" baseline="30000" dirty="0"/>
          </a:p>
        </p:txBody>
      </p:sp>
      <p:pic>
        <p:nvPicPr>
          <p:cNvPr id="28674" name="Picture 2" descr="FIGURE 2-1">
            <a:extLst>
              <a:ext uri="{FF2B5EF4-FFF2-40B4-BE49-F238E27FC236}">
                <a16:creationId xmlns:a16="http://schemas.microsoft.com/office/drawing/2014/main" id="{9EF087D2-35DB-4BA8-861C-08E58EC02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1434" y="628650"/>
            <a:ext cx="3356493" cy="23607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6C0663C-5F65-41A1-92E5-BA47EB09AB86}"/>
              </a:ext>
            </a:extLst>
          </p:cNvPr>
          <p:cNvSpPr/>
          <p:nvPr/>
        </p:nvSpPr>
        <p:spPr>
          <a:xfrm>
            <a:off x="395289" y="628650"/>
            <a:ext cx="4024312" cy="1754326"/>
          </a:xfrm>
          <a:prstGeom prst="rect">
            <a:avLst/>
          </a:prstGeom>
        </p:spPr>
        <p:txBody>
          <a:bodyPr wrap="square">
            <a:spAutoFit/>
          </a:bodyPr>
          <a:lstStyle/>
          <a:p>
            <a:r>
              <a:rPr lang="en-US" sz="900" b="1" dirty="0">
                <a:solidFill>
                  <a:srgbClr val="222222"/>
                </a:solidFill>
                <a:latin typeface="Arial" panose="020B0604020202020204" pitchFamily="34" charset="0"/>
                <a:cs typeface="Arial" panose="020B0604020202020204" pitchFamily="34" charset="0"/>
              </a:rPr>
              <a:t>Collect Data</a:t>
            </a:r>
          </a:p>
          <a:p>
            <a:pPr marL="171450" indent="-171450">
              <a:buFont typeface="Arial" panose="020B0604020202020204" pitchFamily="34" charset="0"/>
              <a:buChar char="•"/>
            </a:pPr>
            <a:r>
              <a:rPr lang="en-US" sz="900" dirty="0">
                <a:solidFill>
                  <a:srgbClr val="222222"/>
                </a:solidFill>
                <a:latin typeface="Arial" panose="020B0604020202020204" pitchFamily="34" charset="0"/>
                <a:cs typeface="Arial" panose="020B0604020202020204" pitchFamily="34" charset="0"/>
              </a:rPr>
              <a:t>Common Event Format (CEF), Syslog, REST-API, </a:t>
            </a:r>
            <a:r>
              <a:rPr lang="en-US" sz="900" dirty="0" err="1">
                <a:solidFill>
                  <a:srgbClr val="222222"/>
                </a:solidFill>
                <a:latin typeface="Arial" panose="020B0604020202020204" pitchFamily="34" charset="0"/>
                <a:cs typeface="Arial" panose="020B0604020202020204" pitchFamily="34" charset="0"/>
              </a:rPr>
              <a:t>Fluentd</a:t>
            </a:r>
            <a:r>
              <a:rPr lang="en-US" sz="900" dirty="0">
                <a:solidFill>
                  <a:srgbClr val="222222"/>
                </a:solidFill>
                <a:latin typeface="Arial" panose="020B0604020202020204" pitchFamily="34" charset="0"/>
                <a:cs typeface="Arial" panose="020B0604020202020204" pitchFamily="34" charset="0"/>
              </a:rPr>
              <a:t>, </a:t>
            </a:r>
            <a:r>
              <a:rPr lang="en-US" sz="900" dirty="0" err="1">
                <a:solidFill>
                  <a:srgbClr val="222222"/>
                </a:solidFill>
                <a:latin typeface="Arial" panose="020B0604020202020204" pitchFamily="34" charset="0"/>
                <a:cs typeface="Arial" panose="020B0604020202020204" pitchFamily="34" charset="0"/>
              </a:rPr>
              <a:t>LogStash</a:t>
            </a:r>
            <a:endParaRPr lang="en-US" sz="900" dirty="0">
              <a:solidFill>
                <a:srgbClr val="22222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900" dirty="0">
                <a:solidFill>
                  <a:srgbClr val="222222"/>
                </a:solidFill>
                <a:latin typeface="Arial" panose="020B0604020202020204" pitchFamily="34" charset="0"/>
                <a:cs typeface="Arial" panose="020B0604020202020204" pitchFamily="34" charset="0"/>
              </a:rPr>
              <a:t>Azure Active Directory, Azure DDoS Protection, Azure Firewall, Azure Web Firewall, Office 365, AWS CloudTrail, DNS, Azure Stack VMs, …</a:t>
            </a:r>
          </a:p>
          <a:p>
            <a:pPr marL="171450" indent="-171450">
              <a:buFont typeface="Arial" panose="020B0604020202020204" pitchFamily="34" charset="0"/>
              <a:buChar char="•"/>
            </a:pPr>
            <a:endParaRPr lang="en-US" sz="900" dirty="0">
              <a:solidFill>
                <a:srgbClr val="222222"/>
              </a:solidFill>
              <a:latin typeface="Arial" panose="020B0604020202020204" pitchFamily="34" charset="0"/>
              <a:cs typeface="Arial" panose="020B0604020202020204" pitchFamily="34" charset="0"/>
            </a:endParaRPr>
          </a:p>
          <a:p>
            <a:r>
              <a:rPr lang="en-US" sz="900" b="1" dirty="0">
                <a:solidFill>
                  <a:srgbClr val="222222"/>
                </a:solidFill>
                <a:latin typeface="Arial" panose="020B0604020202020204" pitchFamily="34" charset="0"/>
                <a:cs typeface="Arial" panose="020B0604020202020204" pitchFamily="34" charset="0"/>
              </a:rPr>
              <a:t>Community</a:t>
            </a:r>
          </a:p>
          <a:p>
            <a:pPr marL="171450" indent="-171450">
              <a:buFont typeface="Arial" panose="020B0604020202020204" pitchFamily="34" charset="0"/>
              <a:buChar char="•"/>
            </a:pPr>
            <a:r>
              <a:rPr lang="en-US" sz="900" dirty="0">
                <a:solidFill>
                  <a:srgbClr val="222222"/>
                </a:solidFill>
                <a:latin typeface="Arial" panose="020B0604020202020204" pitchFamily="34" charset="0"/>
                <a:cs typeface="Arial" panose="020B0604020202020204" pitchFamily="34" charset="0"/>
              </a:rPr>
              <a:t>GitHub that contains several data sources for threat: hunting queries, playbooks, workbooks..</a:t>
            </a:r>
          </a:p>
          <a:p>
            <a:pPr marL="171450" indent="-171450">
              <a:buFont typeface="Arial" panose="020B0604020202020204" pitchFamily="34" charset="0"/>
              <a:buChar char="•"/>
            </a:pPr>
            <a:endParaRPr lang="en-US" sz="900" dirty="0">
              <a:solidFill>
                <a:srgbClr val="222222"/>
              </a:solidFill>
              <a:latin typeface="Arial" panose="020B0604020202020204" pitchFamily="34" charset="0"/>
              <a:cs typeface="Arial" panose="020B0604020202020204" pitchFamily="34" charset="0"/>
            </a:endParaRPr>
          </a:p>
          <a:p>
            <a:r>
              <a:rPr lang="en-US" sz="900" b="1" dirty="0">
                <a:solidFill>
                  <a:srgbClr val="222222"/>
                </a:solidFill>
                <a:latin typeface="Arial" panose="020B0604020202020204" pitchFamily="34" charset="0"/>
                <a:cs typeface="Arial" panose="020B0604020202020204" pitchFamily="34" charset="0"/>
              </a:rPr>
              <a:t>Query Language</a:t>
            </a:r>
          </a:p>
          <a:p>
            <a:pPr marL="171450" indent="-171450">
              <a:buFont typeface="Arial" panose="020B0604020202020204" pitchFamily="34" charset="0"/>
              <a:buChar char="•"/>
            </a:pPr>
            <a:r>
              <a:rPr lang="en-US" sz="900" dirty="0">
                <a:solidFill>
                  <a:srgbClr val="222222"/>
                </a:solidFill>
                <a:latin typeface="Arial" panose="020B0604020202020204" pitchFamily="34" charset="0"/>
                <a:cs typeface="Arial" panose="020B0604020202020204" pitchFamily="34" charset="0"/>
              </a:rPr>
              <a:t>Kusto Query Language (KQL) enable to manipulate data in Sentinel: simple and efficient</a:t>
            </a:r>
          </a:p>
        </p:txBody>
      </p:sp>
      <p:grpSp>
        <p:nvGrpSpPr>
          <p:cNvPr id="16" name="Group 15">
            <a:extLst>
              <a:ext uri="{FF2B5EF4-FFF2-40B4-BE49-F238E27FC236}">
                <a16:creationId xmlns:a16="http://schemas.microsoft.com/office/drawing/2014/main" id="{C59FA3EB-6993-4201-AD80-B763A8E66959}"/>
              </a:ext>
            </a:extLst>
          </p:cNvPr>
          <p:cNvGrpSpPr/>
          <p:nvPr/>
        </p:nvGrpSpPr>
        <p:grpSpPr>
          <a:xfrm>
            <a:off x="1188185" y="628650"/>
            <a:ext cx="248786" cy="230832"/>
            <a:chOff x="1602303" y="1777813"/>
            <a:chExt cx="322906" cy="299602"/>
          </a:xfrm>
        </p:grpSpPr>
        <p:sp>
          <p:nvSpPr>
            <p:cNvPr id="17" name="Oval 16">
              <a:extLst>
                <a:ext uri="{FF2B5EF4-FFF2-40B4-BE49-F238E27FC236}">
                  <a16:creationId xmlns:a16="http://schemas.microsoft.com/office/drawing/2014/main" id="{71CAC05B-ECD1-4987-95EB-AFD0E56B4E90}"/>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TextBox 17">
              <a:extLst>
                <a:ext uri="{FF2B5EF4-FFF2-40B4-BE49-F238E27FC236}">
                  <a16:creationId xmlns:a16="http://schemas.microsoft.com/office/drawing/2014/main" id="{81731FBA-38AD-4E28-8317-9C084ABE73C5}"/>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19" name="Group 18">
            <a:extLst>
              <a:ext uri="{FF2B5EF4-FFF2-40B4-BE49-F238E27FC236}">
                <a16:creationId xmlns:a16="http://schemas.microsoft.com/office/drawing/2014/main" id="{192EB673-D020-470A-9C5A-BA3BC1199A61}"/>
              </a:ext>
            </a:extLst>
          </p:cNvPr>
          <p:cNvGrpSpPr/>
          <p:nvPr/>
        </p:nvGrpSpPr>
        <p:grpSpPr>
          <a:xfrm>
            <a:off x="1133508" y="1312640"/>
            <a:ext cx="248786" cy="230832"/>
            <a:chOff x="1602303" y="1777814"/>
            <a:chExt cx="322906" cy="299602"/>
          </a:xfrm>
        </p:grpSpPr>
        <p:sp>
          <p:nvSpPr>
            <p:cNvPr id="20" name="Oval 19">
              <a:extLst>
                <a:ext uri="{FF2B5EF4-FFF2-40B4-BE49-F238E27FC236}">
                  <a16:creationId xmlns:a16="http://schemas.microsoft.com/office/drawing/2014/main" id="{956A962E-8223-4E62-9003-0D09A01A872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DDECB00B-8E2F-42EE-918C-5A054771B4CD}"/>
                </a:ext>
              </a:extLst>
            </p:cNvPr>
            <p:cNvSpPr txBox="1"/>
            <p:nvPr/>
          </p:nvSpPr>
          <p:spPr>
            <a:xfrm>
              <a:off x="1602303" y="1777814"/>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22" name="Group 21">
            <a:extLst>
              <a:ext uri="{FF2B5EF4-FFF2-40B4-BE49-F238E27FC236}">
                <a16:creationId xmlns:a16="http://schemas.microsoft.com/office/drawing/2014/main" id="{957FE5E2-1081-42E4-9EC2-40817C83BFE7}"/>
              </a:ext>
            </a:extLst>
          </p:cNvPr>
          <p:cNvGrpSpPr/>
          <p:nvPr/>
        </p:nvGrpSpPr>
        <p:grpSpPr>
          <a:xfrm>
            <a:off x="1376814" y="1873756"/>
            <a:ext cx="248786" cy="230832"/>
            <a:chOff x="1602303" y="1777813"/>
            <a:chExt cx="322906" cy="299602"/>
          </a:xfrm>
        </p:grpSpPr>
        <p:sp>
          <p:nvSpPr>
            <p:cNvPr id="23" name="Oval 22">
              <a:extLst>
                <a:ext uri="{FF2B5EF4-FFF2-40B4-BE49-F238E27FC236}">
                  <a16:creationId xmlns:a16="http://schemas.microsoft.com/office/drawing/2014/main" id="{914F6DD0-3555-4121-A96E-EEA010A39F27}"/>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FDA5C970-C56D-4A7C-A72E-F753ACFF4051}"/>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25" name="Group 24">
            <a:extLst>
              <a:ext uri="{FF2B5EF4-FFF2-40B4-BE49-F238E27FC236}">
                <a16:creationId xmlns:a16="http://schemas.microsoft.com/office/drawing/2014/main" id="{7BD84C5D-24BA-4EA5-BAA1-7752D4610F77}"/>
              </a:ext>
            </a:extLst>
          </p:cNvPr>
          <p:cNvGrpSpPr/>
          <p:nvPr/>
        </p:nvGrpSpPr>
        <p:grpSpPr>
          <a:xfrm>
            <a:off x="7582827" y="931262"/>
            <a:ext cx="248786" cy="230832"/>
            <a:chOff x="1602303" y="1777813"/>
            <a:chExt cx="322906" cy="299602"/>
          </a:xfrm>
        </p:grpSpPr>
        <p:sp>
          <p:nvSpPr>
            <p:cNvPr id="26" name="Oval 25">
              <a:extLst>
                <a:ext uri="{FF2B5EF4-FFF2-40B4-BE49-F238E27FC236}">
                  <a16:creationId xmlns:a16="http://schemas.microsoft.com/office/drawing/2014/main" id="{8CC2C5AE-B2DA-485A-A3F4-9EAF2557D205}"/>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a:extLst>
                <a:ext uri="{FF2B5EF4-FFF2-40B4-BE49-F238E27FC236}">
                  <a16:creationId xmlns:a16="http://schemas.microsoft.com/office/drawing/2014/main" id="{2D172F0E-FFDA-4AD2-960F-8566BEC90D9F}"/>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pic>
        <p:nvPicPr>
          <p:cNvPr id="9" name="Picture 8">
            <a:extLst>
              <a:ext uri="{FF2B5EF4-FFF2-40B4-BE49-F238E27FC236}">
                <a16:creationId xmlns:a16="http://schemas.microsoft.com/office/drawing/2014/main" id="{A851162C-2B7D-407F-BDC2-7BBE9A8C20A6}"/>
              </a:ext>
            </a:extLst>
          </p:cNvPr>
          <p:cNvPicPr>
            <a:picLocks noChangeAspect="1"/>
          </p:cNvPicPr>
          <p:nvPr/>
        </p:nvPicPr>
        <p:blipFill>
          <a:blip r:embed="rId3"/>
          <a:stretch>
            <a:fillRect/>
          </a:stretch>
        </p:blipFill>
        <p:spPr>
          <a:xfrm>
            <a:off x="776583" y="3433172"/>
            <a:ext cx="2809300" cy="1380680"/>
          </a:xfrm>
          <a:prstGeom prst="rect">
            <a:avLst/>
          </a:prstGeom>
        </p:spPr>
      </p:pic>
      <p:sp>
        <p:nvSpPr>
          <p:cNvPr id="10" name="Rectangle 9">
            <a:extLst>
              <a:ext uri="{FF2B5EF4-FFF2-40B4-BE49-F238E27FC236}">
                <a16:creationId xmlns:a16="http://schemas.microsoft.com/office/drawing/2014/main" id="{26DC8ABB-954C-4EC6-A804-DFFAB41320D8}"/>
              </a:ext>
            </a:extLst>
          </p:cNvPr>
          <p:cNvSpPr/>
          <p:nvPr/>
        </p:nvSpPr>
        <p:spPr>
          <a:xfrm>
            <a:off x="657412" y="3166585"/>
            <a:ext cx="3520141" cy="276999"/>
          </a:xfrm>
          <a:prstGeom prst="rect">
            <a:avLst/>
          </a:prstGeom>
        </p:spPr>
        <p:txBody>
          <a:bodyPr wrap="square">
            <a:spAutoFit/>
          </a:bodyPr>
          <a:lstStyle/>
          <a:p>
            <a:r>
              <a:rPr lang="en-US" sz="600" b="1" dirty="0">
                <a:latin typeface="Arial" panose="020B0604020202020204" pitchFamily="34" charset="0"/>
                <a:cs typeface="Arial" panose="020B0604020202020204" pitchFamily="34" charset="0"/>
              </a:rPr>
              <a:t>Query </a:t>
            </a:r>
            <a:r>
              <a:rPr lang="en-US" sz="600" dirty="0">
                <a:latin typeface="Arial" panose="020B0604020202020204" pitchFamily="34" charset="0"/>
                <a:cs typeface="Arial" panose="020B0604020202020204" pitchFamily="34" charset="0"/>
              </a:rPr>
              <a:t>When a domain is flagged by Defender for Cloud (Azure Security Center) as suspicious then find any other clients that have queried that domain in DNS events</a:t>
            </a:r>
          </a:p>
        </p:txBody>
      </p:sp>
      <p:grpSp>
        <p:nvGrpSpPr>
          <p:cNvPr id="37" name="Group 36">
            <a:extLst>
              <a:ext uri="{FF2B5EF4-FFF2-40B4-BE49-F238E27FC236}">
                <a16:creationId xmlns:a16="http://schemas.microsoft.com/office/drawing/2014/main" id="{B17F0F7A-D234-43B7-9A40-F0E1FF6E747D}"/>
              </a:ext>
            </a:extLst>
          </p:cNvPr>
          <p:cNvGrpSpPr/>
          <p:nvPr/>
        </p:nvGrpSpPr>
        <p:grpSpPr>
          <a:xfrm>
            <a:off x="7581980" y="1686800"/>
            <a:ext cx="248786" cy="230832"/>
            <a:chOff x="1602303" y="1777813"/>
            <a:chExt cx="322906" cy="299602"/>
          </a:xfrm>
        </p:grpSpPr>
        <p:sp>
          <p:nvSpPr>
            <p:cNvPr id="38" name="Oval 37">
              <a:extLst>
                <a:ext uri="{FF2B5EF4-FFF2-40B4-BE49-F238E27FC236}">
                  <a16:creationId xmlns:a16="http://schemas.microsoft.com/office/drawing/2014/main" id="{AB41DC6A-3745-4739-B8C2-9B8CE70E8FD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TextBox 38">
              <a:extLst>
                <a:ext uri="{FF2B5EF4-FFF2-40B4-BE49-F238E27FC236}">
                  <a16:creationId xmlns:a16="http://schemas.microsoft.com/office/drawing/2014/main" id="{39650DA1-B0A3-422D-B5B7-28DC204A5C05}"/>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40" name="Group 39">
            <a:extLst>
              <a:ext uri="{FF2B5EF4-FFF2-40B4-BE49-F238E27FC236}">
                <a16:creationId xmlns:a16="http://schemas.microsoft.com/office/drawing/2014/main" id="{D3BD9464-7D1D-469D-B543-A504823F53C1}"/>
              </a:ext>
            </a:extLst>
          </p:cNvPr>
          <p:cNvGrpSpPr/>
          <p:nvPr/>
        </p:nvGrpSpPr>
        <p:grpSpPr>
          <a:xfrm>
            <a:off x="1553117" y="1873756"/>
            <a:ext cx="248786" cy="230832"/>
            <a:chOff x="1602303" y="1777813"/>
            <a:chExt cx="322907" cy="299602"/>
          </a:xfrm>
        </p:grpSpPr>
        <p:sp>
          <p:nvSpPr>
            <p:cNvPr id="41" name="Oval 40">
              <a:extLst>
                <a:ext uri="{FF2B5EF4-FFF2-40B4-BE49-F238E27FC236}">
                  <a16:creationId xmlns:a16="http://schemas.microsoft.com/office/drawing/2014/main" id="{50AD4B98-973F-4791-8B7C-BA6D1EB069A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TextBox 41">
              <a:extLst>
                <a:ext uri="{FF2B5EF4-FFF2-40B4-BE49-F238E27FC236}">
                  <a16:creationId xmlns:a16="http://schemas.microsoft.com/office/drawing/2014/main" id="{5EBF5798-8C2F-4FE3-8538-66904794FE1E}"/>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43" name="Group 42">
            <a:extLst>
              <a:ext uri="{FF2B5EF4-FFF2-40B4-BE49-F238E27FC236}">
                <a16:creationId xmlns:a16="http://schemas.microsoft.com/office/drawing/2014/main" id="{8BF3599C-B6C2-4EB6-B089-16C86DBEC7A1}"/>
              </a:ext>
            </a:extLst>
          </p:cNvPr>
          <p:cNvGrpSpPr/>
          <p:nvPr/>
        </p:nvGrpSpPr>
        <p:grpSpPr>
          <a:xfrm>
            <a:off x="6925155" y="1427877"/>
            <a:ext cx="248786" cy="230832"/>
            <a:chOff x="1602303" y="1777813"/>
            <a:chExt cx="322907" cy="299602"/>
          </a:xfrm>
        </p:grpSpPr>
        <p:sp>
          <p:nvSpPr>
            <p:cNvPr id="44" name="Oval 43">
              <a:extLst>
                <a:ext uri="{FF2B5EF4-FFF2-40B4-BE49-F238E27FC236}">
                  <a16:creationId xmlns:a16="http://schemas.microsoft.com/office/drawing/2014/main" id="{7FAFE614-E0B9-452C-95F6-EFF2BF5F55F5}"/>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TextBox 44">
              <a:extLst>
                <a:ext uri="{FF2B5EF4-FFF2-40B4-BE49-F238E27FC236}">
                  <a16:creationId xmlns:a16="http://schemas.microsoft.com/office/drawing/2014/main" id="{26B60ECA-6254-4999-BE28-D677769AFA21}"/>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46" name="Group 45">
            <a:extLst>
              <a:ext uri="{FF2B5EF4-FFF2-40B4-BE49-F238E27FC236}">
                <a16:creationId xmlns:a16="http://schemas.microsoft.com/office/drawing/2014/main" id="{22AD07FB-6962-47DE-95DD-5DE14101BDDE}"/>
              </a:ext>
            </a:extLst>
          </p:cNvPr>
          <p:cNvGrpSpPr/>
          <p:nvPr/>
        </p:nvGrpSpPr>
        <p:grpSpPr>
          <a:xfrm>
            <a:off x="6111643" y="1432170"/>
            <a:ext cx="248786" cy="230832"/>
            <a:chOff x="1602303" y="1777813"/>
            <a:chExt cx="322906" cy="299602"/>
          </a:xfrm>
        </p:grpSpPr>
        <p:sp>
          <p:nvSpPr>
            <p:cNvPr id="47" name="Oval 46">
              <a:extLst>
                <a:ext uri="{FF2B5EF4-FFF2-40B4-BE49-F238E27FC236}">
                  <a16:creationId xmlns:a16="http://schemas.microsoft.com/office/drawing/2014/main" id="{EEB12A17-4F72-4B05-9E19-02061136914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a:extLst>
                <a:ext uri="{FF2B5EF4-FFF2-40B4-BE49-F238E27FC236}">
                  <a16:creationId xmlns:a16="http://schemas.microsoft.com/office/drawing/2014/main" id="{50D822BD-165E-48D4-BD99-310317782D71}"/>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sp>
        <p:nvSpPr>
          <p:cNvPr id="11" name="Rectangle 10">
            <a:extLst>
              <a:ext uri="{FF2B5EF4-FFF2-40B4-BE49-F238E27FC236}">
                <a16:creationId xmlns:a16="http://schemas.microsoft.com/office/drawing/2014/main" id="{8E282DB7-FAB9-4753-B4FB-F968CF1DC281}"/>
              </a:ext>
            </a:extLst>
          </p:cNvPr>
          <p:cNvSpPr/>
          <p:nvPr/>
        </p:nvSpPr>
        <p:spPr>
          <a:xfrm>
            <a:off x="1071664" y="4968247"/>
            <a:ext cx="1460656" cy="169277"/>
          </a:xfrm>
          <a:prstGeom prst="rect">
            <a:avLst/>
          </a:prstGeom>
        </p:spPr>
        <p:txBody>
          <a:bodyPr wrap="none">
            <a:spAutoFit/>
          </a:bodyPr>
          <a:lstStyle/>
          <a:p>
            <a:r>
              <a:rPr lang="en-US" sz="500" dirty="0">
                <a:latin typeface="Arial" panose="020B0604020202020204" pitchFamily="34" charset="0"/>
                <a:cs typeface="Arial" panose="020B0604020202020204" pitchFamily="34" charset="0"/>
              </a:rPr>
              <a:t>https://github.com/reprise99/Sentinel-Queries</a:t>
            </a:r>
          </a:p>
        </p:txBody>
      </p:sp>
      <p:pic>
        <p:nvPicPr>
          <p:cNvPr id="28678" name="Picture 6" descr="GitHub – Logos Download">
            <a:extLst>
              <a:ext uri="{FF2B5EF4-FFF2-40B4-BE49-F238E27FC236}">
                <a16:creationId xmlns:a16="http://schemas.microsoft.com/office/drawing/2014/main" id="{1C233CBF-064C-440C-99E6-1B220F7DBD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056" y="3490342"/>
            <a:ext cx="179189" cy="179189"/>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Opinion: A Surprisingly Powerful Teaching Tool | IBL News">
            <a:extLst>
              <a:ext uri="{FF2B5EF4-FFF2-40B4-BE49-F238E27FC236}">
                <a16:creationId xmlns:a16="http://schemas.microsoft.com/office/drawing/2014/main" id="{89DBDF31-0D05-476B-8603-0DFCC856E80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678" r="31678"/>
          <a:stretch/>
        </p:blipFill>
        <p:spPr bwMode="auto">
          <a:xfrm>
            <a:off x="5103254" y="3978454"/>
            <a:ext cx="221831" cy="181615"/>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0BF94DF0-F9FD-4825-8713-B7578AB53EAB}"/>
              </a:ext>
            </a:extLst>
          </p:cNvPr>
          <p:cNvSpPr/>
          <p:nvPr/>
        </p:nvSpPr>
        <p:spPr>
          <a:xfrm>
            <a:off x="711200" y="2583702"/>
            <a:ext cx="3036047" cy="530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B9378C5-68A5-4176-BCCC-BF2D93716B6E}"/>
              </a:ext>
            </a:extLst>
          </p:cNvPr>
          <p:cNvSpPr/>
          <p:nvPr/>
        </p:nvSpPr>
        <p:spPr>
          <a:xfrm>
            <a:off x="671217" y="2389721"/>
            <a:ext cx="3512312" cy="754053"/>
          </a:xfrm>
          <a:prstGeom prst="rect">
            <a:avLst/>
          </a:prstGeom>
          <a:noFill/>
        </p:spPr>
        <p:txBody>
          <a:bodyPr wrap="square">
            <a:spAutoFit/>
          </a:bodyPr>
          <a:lstStyle/>
          <a:p>
            <a:r>
              <a:rPr lang="en-US" sz="600" b="1" dirty="0">
                <a:solidFill>
                  <a:srgbClr val="333333"/>
                </a:solidFill>
                <a:latin typeface="Arial" panose="020B0604020202020204" pitchFamily="34" charset="0"/>
                <a:cs typeface="Arial" panose="020B0604020202020204" pitchFamily="34" charset="0"/>
              </a:rPr>
              <a:t>Query</a:t>
            </a:r>
            <a:r>
              <a:rPr lang="en-US" sz="600" dirty="0">
                <a:solidFill>
                  <a:srgbClr val="333333"/>
                </a:solidFill>
                <a:latin typeface="Arial" panose="020B0604020202020204" pitchFamily="34" charset="0"/>
                <a:cs typeface="Arial" panose="020B0604020202020204" pitchFamily="34" charset="0"/>
              </a:rPr>
              <a:t> for retrieving the failed logons (event id 4625) for the last 24 hours</a:t>
            </a:r>
            <a:endParaRPr lang="en-US" sz="600" dirty="0">
              <a:solidFill>
                <a:srgbClr val="333333"/>
              </a:solidFill>
              <a:latin typeface="Consolas" panose="020B0609020204030204" pitchFamily="49" charset="0"/>
            </a:endParaRPr>
          </a:p>
          <a:p>
            <a:r>
              <a:rPr lang="en-US" sz="600" dirty="0" err="1">
                <a:solidFill>
                  <a:srgbClr val="333333"/>
                </a:solidFill>
                <a:latin typeface="Consolas" panose="020B0609020204030204" pitchFamily="49" charset="0"/>
              </a:rPr>
              <a:t>SecurityEvent</a:t>
            </a:r>
            <a:br>
              <a:rPr lang="en-US" sz="600" dirty="0">
                <a:solidFill>
                  <a:srgbClr val="333333"/>
                </a:solidFill>
                <a:latin typeface="Consolas" panose="020B0609020204030204" pitchFamily="49" charset="0"/>
              </a:rPr>
            </a:br>
            <a:r>
              <a:rPr lang="en-US" sz="600" dirty="0">
                <a:solidFill>
                  <a:srgbClr val="333333"/>
                </a:solidFill>
                <a:latin typeface="Consolas" panose="020B0609020204030204" pitchFamily="49" charset="0"/>
              </a:rPr>
              <a:t>| where </a:t>
            </a:r>
            <a:r>
              <a:rPr lang="en-US" sz="600" dirty="0" err="1">
                <a:solidFill>
                  <a:srgbClr val="333333"/>
                </a:solidFill>
                <a:latin typeface="Consolas" panose="020B0609020204030204" pitchFamily="49" charset="0"/>
              </a:rPr>
              <a:t>EventID</a:t>
            </a:r>
            <a:r>
              <a:rPr lang="en-US" sz="600" dirty="0">
                <a:solidFill>
                  <a:srgbClr val="333333"/>
                </a:solidFill>
                <a:latin typeface="Consolas" panose="020B0609020204030204" pitchFamily="49" charset="0"/>
              </a:rPr>
              <a:t> == 4625</a:t>
            </a:r>
            <a:br>
              <a:rPr lang="en-US" sz="600" dirty="0">
                <a:solidFill>
                  <a:srgbClr val="333333"/>
                </a:solidFill>
                <a:latin typeface="Consolas" panose="020B0609020204030204" pitchFamily="49" charset="0"/>
              </a:rPr>
            </a:br>
            <a:r>
              <a:rPr lang="en-US" sz="600" dirty="0">
                <a:solidFill>
                  <a:srgbClr val="333333"/>
                </a:solidFill>
                <a:latin typeface="Consolas" panose="020B0609020204030204" pitchFamily="49" charset="0"/>
              </a:rPr>
              <a:t>| where </a:t>
            </a:r>
            <a:r>
              <a:rPr lang="en-US" sz="600" dirty="0" err="1">
                <a:solidFill>
                  <a:srgbClr val="333333"/>
                </a:solidFill>
                <a:latin typeface="Consolas" panose="020B0609020204030204" pitchFamily="49" charset="0"/>
              </a:rPr>
              <a:t>AccountType</a:t>
            </a:r>
            <a:r>
              <a:rPr lang="en-US" sz="600" dirty="0">
                <a:solidFill>
                  <a:srgbClr val="333333"/>
                </a:solidFill>
                <a:latin typeface="Consolas" panose="020B0609020204030204" pitchFamily="49" charset="0"/>
              </a:rPr>
              <a:t> == 'User'</a:t>
            </a:r>
            <a:br>
              <a:rPr lang="en-US" sz="600" dirty="0">
                <a:solidFill>
                  <a:srgbClr val="333333"/>
                </a:solidFill>
                <a:latin typeface="Consolas" panose="020B0609020204030204" pitchFamily="49" charset="0"/>
              </a:rPr>
            </a:br>
            <a:r>
              <a:rPr lang="en-US" sz="600" dirty="0">
                <a:solidFill>
                  <a:srgbClr val="333333"/>
                </a:solidFill>
                <a:latin typeface="Consolas" panose="020B0609020204030204" pitchFamily="49" charset="0"/>
              </a:rPr>
              <a:t>| where </a:t>
            </a:r>
            <a:r>
              <a:rPr lang="en-US" sz="600" dirty="0" err="1">
                <a:solidFill>
                  <a:srgbClr val="333333"/>
                </a:solidFill>
                <a:latin typeface="Consolas" panose="020B0609020204030204" pitchFamily="49" charset="0"/>
              </a:rPr>
              <a:t>TimeGenerated</a:t>
            </a:r>
            <a:r>
              <a:rPr lang="en-US" sz="600" dirty="0">
                <a:solidFill>
                  <a:srgbClr val="333333"/>
                </a:solidFill>
                <a:latin typeface="Consolas" panose="020B0609020204030204" pitchFamily="49" charset="0"/>
              </a:rPr>
              <a:t> &gt; now() - 24hrs</a:t>
            </a:r>
            <a:br>
              <a:rPr lang="en-US" sz="600" dirty="0">
                <a:solidFill>
                  <a:srgbClr val="333333"/>
                </a:solidFill>
                <a:latin typeface="Consolas" panose="020B0609020204030204" pitchFamily="49" charset="0"/>
              </a:rPr>
            </a:br>
            <a:r>
              <a:rPr lang="en-US" sz="600" dirty="0">
                <a:solidFill>
                  <a:srgbClr val="333333"/>
                </a:solidFill>
                <a:latin typeface="Consolas" panose="020B0609020204030204" pitchFamily="49" charset="0"/>
              </a:rPr>
              <a:t>| project </a:t>
            </a:r>
            <a:r>
              <a:rPr lang="en-US" sz="600" dirty="0" err="1">
                <a:solidFill>
                  <a:srgbClr val="333333"/>
                </a:solidFill>
                <a:latin typeface="Consolas" panose="020B0609020204030204" pitchFamily="49" charset="0"/>
              </a:rPr>
              <a:t>TimeGenerated</a:t>
            </a:r>
            <a:r>
              <a:rPr lang="en-US" sz="600" dirty="0">
                <a:solidFill>
                  <a:srgbClr val="333333"/>
                </a:solidFill>
                <a:latin typeface="Consolas" panose="020B0609020204030204" pitchFamily="49" charset="0"/>
              </a:rPr>
              <a:t>, Account, </a:t>
            </a:r>
            <a:r>
              <a:rPr lang="en-US" sz="600" dirty="0" err="1">
                <a:solidFill>
                  <a:srgbClr val="333333"/>
                </a:solidFill>
                <a:latin typeface="Consolas" panose="020B0609020204030204" pitchFamily="49" charset="0"/>
              </a:rPr>
              <a:t>DomainController</a:t>
            </a:r>
            <a:r>
              <a:rPr lang="en-US" sz="600" dirty="0">
                <a:solidFill>
                  <a:srgbClr val="333333"/>
                </a:solidFill>
                <a:latin typeface="Consolas" panose="020B0609020204030204" pitchFamily="49" charset="0"/>
              </a:rPr>
              <a:t>=Computer, </a:t>
            </a:r>
            <a:r>
              <a:rPr lang="en-US" sz="600" dirty="0" err="1">
                <a:solidFill>
                  <a:srgbClr val="333333"/>
                </a:solidFill>
                <a:latin typeface="Consolas" panose="020B0609020204030204" pitchFamily="49" charset="0"/>
              </a:rPr>
              <a:t>IpAddress</a:t>
            </a:r>
            <a:r>
              <a:rPr lang="en-US" sz="600" dirty="0">
                <a:solidFill>
                  <a:srgbClr val="333333"/>
                </a:solidFill>
                <a:latin typeface="Consolas" panose="020B0609020204030204" pitchFamily="49" charset="0"/>
              </a:rPr>
              <a:t>, </a:t>
            </a:r>
            <a:r>
              <a:rPr lang="en-US" sz="600" dirty="0" err="1">
                <a:solidFill>
                  <a:srgbClr val="333333"/>
                </a:solidFill>
                <a:latin typeface="Consolas" panose="020B0609020204030204" pitchFamily="49" charset="0"/>
              </a:rPr>
              <a:t>LogonType</a:t>
            </a:r>
            <a:r>
              <a:rPr lang="en-US" sz="600" dirty="0">
                <a:solidFill>
                  <a:srgbClr val="333333"/>
                </a:solidFill>
                <a:latin typeface="Consolas" panose="020B0609020204030204" pitchFamily="49" charset="0"/>
              </a:rPr>
              <a:t>, </a:t>
            </a:r>
            <a:r>
              <a:rPr lang="en-US" sz="600" dirty="0" err="1">
                <a:solidFill>
                  <a:srgbClr val="333333"/>
                </a:solidFill>
                <a:latin typeface="Consolas" panose="020B0609020204030204" pitchFamily="49" charset="0"/>
              </a:rPr>
              <a:t>ClientHostName</a:t>
            </a:r>
            <a:r>
              <a:rPr lang="en-US" sz="600" dirty="0">
                <a:solidFill>
                  <a:srgbClr val="333333"/>
                </a:solidFill>
                <a:latin typeface="Consolas" panose="020B0609020204030204" pitchFamily="49" charset="0"/>
              </a:rPr>
              <a:t>=</a:t>
            </a:r>
            <a:r>
              <a:rPr lang="en-US" sz="600" dirty="0" err="1">
                <a:solidFill>
                  <a:srgbClr val="333333"/>
                </a:solidFill>
                <a:latin typeface="Consolas" panose="020B0609020204030204" pitchFamily="49" charset="0"/>
              </a:rPr>
              <a:t>WorkstationName</a:t>
            </a:r>
            <a:r>
              <a:rPr lang="en-US" sz="600" dirty="0">
                <a:solidFill>
                  <a:srgbClr val="333333"/>
                </a:solidFill>
                <a:latin typeface="Consolas" panose="020B0609020204030204" pitchFamily="49" charset="0"/>
              </a:rPr>
              <a:t>, Activity, </a:t>
            </a:r>
            <a:r>
              <a:rPr lang="en-US" sz="600" dirty="0" err="1">
                <a:solidFill>
                  <a:srgbClr val="333333"/>
                </a:solidFill>
                <a:latin typeface="Consolas" panose="020B0609020204030204" pitchFamily="49" charset="0"/>
              </a:rPr>
              <a:t>SubStatus</a:t>
            </a:r>
            <a:endParaRPr lang="en-US" sz="600" b="0" i="0" dirty="0">
              <a:solidFill>
                <a:srgbClr val="333333"/>
              </a:solidFill>
              <a:effectLst/>
              <a:latin typeface="Consolas" panose="020B0609020204030204" pitchFamily="49" charset="0"/>
            </a:endParaRPr>
          </a:p>
        </p:txBody>
      </p:sp>
      <p:sp>
        <p:nvSpPr>
          <p:cNvPr id="60" name="Rectangle 59">
            <a:extLst>
              <a:ext uri="{FF2B5EF4-FFF2-40B4-BE49-F238E27FC236}">
                <a16:creationId xmlns:a16="http://schemas.microsoft.com/office/drawing/2014/main" id="{9F509E60-A2A8-48C7-82AD-078C73530423}"/>
              </a:ext>
            </a:extLst>
          </p:cNvPr>
          <p:cNvSpPr/>
          <p:nvPr/>
        </p:nvSpPr>
        <p:spPr>
          <a:xfrm>
            <a:off x="5324195" y="3031604"/>
            <a:ext cx="3424518" cy="1708160"/>
          </a:xfrm>
          <a:prstGeom prst="rect">
            <a:avLst/>
          </a:prstGeom>
        </p:spPr>
        <p:txBody>
          <a:bodyPr wrap="square">
            <a:spAutoFit/>
          </a:bodyPr>
          <a:lstStyle/>
          <a:p>
            <a:r>
              <a:rPr lang="en-US" sz="700" b="1" dirty="0">
                <a:solidFill>
                  <a:srgbClr val="222222"/>
                </a:solidFill>
                <a:latin typeface="Arial" panose="020B0604020202020204" pitchFamily="34" charset="0"/>
                <a:cs typeface="Arial" panose="020B0604020202020204" pitchFamily="34" charset="0"/>
              </a:rPr>
              <a:t>SQL to KQL mapping</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https://learn.microsoft.com/en-us/azure/data-explorer/kusto/query/sqlcheatsheet</a:t>
            </a:r>
          </a:p>
          <a:p>
            <a:pPr marL="171450" indent="-171450">
              <a:buFont typeface="Arial" panose="020B0604020202020204" pitchFamily="34" charset="0"/>
              <a:buChar char="•"/>
            </a:pPr>
            <a:endParaRPr lang="en-US" sz="700" dirty="0">
              <a:solidFill>
                <a:srgbClr val="222222"/>
              </a:solidFill>
              <a:latin typeface="Arial" panose="020B0604020202020204" pitchFamily="34" charset="0"/>
              <a:cs typeface="Arial" panose="020B0604020202020204" pitchFamily="34" charset="0"/>
            </a:endParaRPr>
          </a:p>
          <a:p>
            <a:r>
              <a:rPr lang="en-US" sz="700" b="1" dirty="0">
                <a:solidFill>
                  <a:srgbClr val="222222"/>
                </a:solidFill>
                <a:latin typeface="Arial" panose="020B0604020202020204" pitchFamily="34" charset="0"/>
                <a:cs typeface="Arial" panose="020B0604020202020204" pitchFamily="34" charset="0"/>
              </a:rPr>
              <a:t>Query wrapper for (complex) query</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https://github.com/Azure/Azure-Sentinel/blob/master/Solutions/Azure%20Active%20Directory/Analytic%20Rules/FailedLogonToAzurePortal.yaml</a:t>
            </a:r>
          </a:p>
          <a:p>
            <a:pPr marL="171450" indent="-171450">
              <a:buFont typeface="Arial" panose="020B0604020202020204" pitchFamily="34" charset="0"/>
              <a:buChar char="•"/>
            </a:pPr>
            <a:endParaRPr lang="en-US" sz="700" dirty="0">
              <a:solidFill>
                <a:srgbClr val="222222"/>
              </a:solidFill>
              <a:latin typeface="Arial" panose="020B0604020202020204" pitchFamily="34" charset="0"/>
              <a:cs typeface="Arial" panose="020B0604020202020204" pitchFamily="34" charset="0"/>
            </a:endParaRPr>
          </a:p>
          <a:p>
            <a:r>
              <a:rPr lang="en-US" sz="700" b="1" dirty="0">
                <a:solidFill>
                  <a:srgbClr val="222222"/>
                </a:solidFill>
                <a:latin typeface="Arial" panose="020B0604020202020204" pitchFamily="34" charset="0"/>
                <a:cs typeface="Arial" panose="020B0604020202020204" pitchFamily="34" charset="0"/>
              </a:rPr>
              <a:t>Investigation via notebooks</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https://github.com/Azure/Azure-Sentinel-Notebooks</a:t>
            </a:r>
          </a:p>
          <a:p>
            <a:pPr marL="171450" indent="-171450">
              <a:buFont typeface="Arial" panose="020B0604020202020204" pitchFamily="34" charset="0"/>
              <a:buChar char="•"/>
            </a:pPr>
            <a:endParaRPr lang="en-US" sz="700" dirty="0">
              <a:solidFill>
                <a:srgbClr val="222222"/>
              </a:solidFill>
              <a:latin typeface="Arial" panose="020B0604020202020204" pitchFamily="34" charset="0"/>
              <a:cs typeface="Arial" panose="020B0604020202020204" pitchFamily="34" charset="0"/>
            </a:endParaRPr>
          </a:p>
          <a:p>
            <a:r>
              <a:rPr lang="en-US" sz="700" b="1" dirty="0">
                <a:solidFill>
                  <a:srgbClr val="222222"/>
                </a:solidFill>
                <a:latin typeface="Arial" panose="020B0604020202020204" pitchFamily="34" charset="0"/>
                <a:cs typeface="Arial" panose="020B0604020202020204" pitchFamily="34" charset="0"/>
              </a:rPr>
              <a:t>CI/CD</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https://learn.microsoft.com/en-us/azure/sentinel/ci-cd?tabs=github</a:t>
            </a:r>
          </a:p>
          <a:p>
            <a:pPr marL="171450" indent="-171450">
              <a:buFont typeface="Arial" panose="020B0604020202020204" pitchFamily="34" charset="0"/>
              <a:buChar char="•"/>
            </a:pPr>
            <a:endParaRPr lang="en-US" sz="700" dirty="0">
              <a:solidFill>
                <a:srgbClr val="222222"/>
              </a:solidFill>
              <a:latin typeface="Arial" panose="020B0604020202020204" pitchFamily="34" charset="0"/>
              <a:cs typeface="Arial" panose="020B0604020202020204" pitchFamily="34" charset="0"/>
            </a:endParaRPr>
          </a:p>
        </p:txBody>
      </p:sp>
      <p:grpSp>
        <p:nvGrpSpPr>
          <p:cNvPr id="61" name="Group 60">
            <a:extLst>
              <a:ext uri="{FF2B5EF4-FFF2-40B4-BE49-F238E27FC236}">
                <a16:creationId xmlns:a16="http://schemas.microsoft.com/office/drawing/2014/main" id="{FECF3455-0E62-48C7-A33E-86CC8879EB2E}"/>
              </a:ext>
            </a:extLst>
          </p:cNvPr>
          <p:cNvGrpSpPr/>
          <p:nvPr/>
        </p:nvGrpSpPr>
        <p:grpSpPr>
          <a:xfrm>
            <a:off x="4834124" y="3473218"/>
            <a:ext cx="248786" cy="230832"/>
            <a:chOff x="1602303" y="1777814"/>
            <a:chExt cx="322906" cy="299602"/>
          </a:xfrm>
        </p:grpSpPr>
        <p:sp>
          <p:nvSpPr>
            <p:cNvPr id="62" name="Oval 61">
              <a:extLst>
                <a:ext uri="{FF2B5EF4-FFF2-40B4-BE49-F238E27FC236}">
                  <a16:creationId xmlns:a16="http://schemas.microsoft.com/office/drawing/2014/main" id="{45432557-2549-43A7-8C04-7F210AE6EFF4}"/>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TextBox 62">
              <a:extLst>
                <a:ext uri="{FF2B5EF4-FFF2-40B4-BE49-F238E27FC236}">
                  <a16:creationId xmlns:a16="http://schemas.microsoft.com/office/drawing/2014/main" id="{E88E7412-6450-4D8B-BB36-9DDD094283F9}"/>
                </a:ext>
              </a:extLst>
            </p:cNvPr>
            <p:cNvSpPr txBox="1"/>
            <p:nvPr/>
          </p:nvSpPr>
          <p:spPr>
            <a:xfrm>
              <a:off x="1602303" y="1777814"/>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64" name="Group 63">
            <a:extLst>
              <a:ext uri="{FF2B5EF4-FFF2-40B4-BE49-F238E27FC236}">
                <a16:creationId xmlns:a16="http://schemas.microsoft.com/office/drawing/2014/main" id="{D4A0BEC2-1F10-486D-AD6E-D4219EA97B31}"/>
              </a:ext>
            </a:extLst>
          </p:cNvPr>
          <p:cNvGrpSpPr/>
          <p:nvPr/>
        </p:nvGrpSpPr>
        <p:grpSpPr>
          <a:xfrm>
            <a:off x="4834121" y="3951337"/>
            <a:ext cx="248786" cy="230832"/>
            <a:chOff x="1602303" y="1777814"/>
            <a:chExt cx="322907" cy="299602"/>
          </a:xfrm>
        </p:grpSpPr>
        <p:sp>
          <p:nvSpPr>
            <p:cNvPr id="65" name="Oval 64">
              <a:extLst>
                <a:ext uri="{FF2B5EF4-FFF2-40B4-BE49-F238E27FC236}">
                  <a16:creationId xmlns:a16="http://schemas.microsoft.com/office/drawing/2014/main" id="{E526C8C0-CB97-49AF-8478-4EEB83F2E06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TextBox 65">
              <a:extLst>
                <a:ext uri="{FF2B5EF4-FFF2-40B4-BE49-F238E27FC236}">
                  <a16:creationId xmlns:a16="http://schemas.microsoft.com/office/drawing/2014/main" id="{F416C73B-8058-4E91-AE83-DD4D85847AC9}"/>
                </a:ext>
              </a:extLst>
            </p:cNvPr>
            <p:cNvSpPr txBox="1"/>
            <p:nvPr/>
          </p:nvSpPr>
          <p:spPr>
            <a:xfrm>
              <a:off x="1602303" y="1777814"/>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grpSp>
        <p:nvGrpSpPr>
          <p:cNvPr id="67" name="Group 66">
            <a:extLst>
              <a:ext uri="{FF2B5EF4-FFF2-40B4-BE49-F238E27FC236}">
                <a16:creationId xmlns:a16="http://schemas.microsoft.com/office/drawing/2014/main" id="{6B0190A9-CAD6-4F86-B284-9206032610DE}"/>
              </a:ext>
            </a:extLst>
          </p:cNvPr>
          <p:cNvGrpSpPr/>
          <p:nvPr/>
        </p:nvGrpSpPr>
        <p:grpSpPr>
          <a:xfrm>
            <a:off x="5925668" y="2456334"/>
            <a:ext cx="248786" cy="230832"/>
            <a:chOff x="1602303" y="1777814"/>
            <a:chExt cx="322907" cy="299602"/>
          </a:xfrm>
        </p:grpSpPr>
        <p:sp>
          <p:nvSpPr>
            <p:cNvPr id="68" name="Oval 67">
              <a:extLst>
                <a:ext uri="{FF2B5EF4-FFF2-40B4-BE49-F238E27FC236}">
                  <a16:creationId xmlns:a16="http://schemas.microsoft.com/office/drawing/2014/main" id="{A903891F-DABB-4B20-8307-9ACF84271682}"/>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TextBox 68">
              <a:extLst>
                <a:ext uri="{FF2B5EF4-FFF2-40B4-BE49-F238E27FC236}">
                  <a16:creationId xmlns:a16="http://schemas.microsoft.com/office/drawing/2014/main" id="{0125627C-5FEE-4FA5-9BA1-4B27BE017ED3}"/>
                </a:ext>
              </a:extLst>
            </p:cNvPr>
            <p:cNvSpPr txBox="1"/>
            <p:nvPr/>
          </p:nvSpPr>
          <p:spPr>
            <a:xfrm>
              <a:off x="1602303" y="1777814"/>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grpSp>
        <p:nvGrpSpPr>
          <p:cNvPr id="76" name="Group 75">
            <a:extLst>
              <a:ext uri="{FF2B5EF4-FFF2-40B4-BE49-F238E27FC236}">
                <a16:creationId xmlns:a16="http://schemas.microsoft.com/office/drawing/2014/main" id="{5223335E-C9D6-4BCF-BACA-309D062CF068}"/>
              </a:ext>
            </a:extLst>
          </p:cNvPr>
          <p:cNvGrpSpPr/>
          <p:nvPr/>
        </p:nvGrpSpPr>
        <p:grpSpPr>
          <a:xfrm>
            <a:off x="4834124" y="3065492"/>
            <a:ext cx="248786" cy="230832"/>
            <a:chOff x="1602303" y="1777813"/>
            <a:chExt cx="322906" cy="299602"/>
          </a:xfrm>
        </p:grpSpPr>
        <p:sp>
          <p:nvSpPr>
            <p:cNvPr id="77" name="Oval 76">
              <a:extLst>
                <a:ext uri="{FF2B5EF4-FFF2-40B4-BE49-F238E27FC236}">
                  <a16:creationId xmlns:a16="http://schemas.microsoft.com/office/drawing/2014/main" id="{DA8CB1F6-6F58-4757-A76D-B36AAD72B22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TextBox 77">
              <a:extLst>
                <a:ext uri="{FF2B5EF4-FFF2-40B4-BE49-F238E27FC236}">
                  <a16:creationId xmlns:a16="http://schemas.microsoft.com/office/drawing/2014/main" id="{59781791-74BB-46D6-B25F-62982B9211ED}"/>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79" name="Group 78">
            <a:extLst>
              <a:ext uri="{FF2B5EF4-FFF2-40B4-BE49-F238E27FC236}">
                <a16:creationId xmlns:a16="http://schemas.microsoft.com/office/drawing/2014/main" id="{C15D0922-2337-44BF-ABDB-0DAEA7805A76}"/>
              </a:ext>
            </a:extLst>
          </p:cNvPr>
          <p:cNvGrpSpPr/>
          <p:nvPr/>
        </p:nvGrpSpPr>
        <p:grpSpPr>
          <a:xfrm>
            <a:off x="5010427" y="3065492"/>
            <a:ext cx="248786" cy="230832"/>
            <a:chOff x="1602303" y="1777813"/>
            <a:chExt cx="322907" cy="299602"/>
          </a:xfrm>
        </p:grpSpPr>
        <p:sp>
          <p:nvSpPr>
            <p:cNvPr id="80" name="Oval 79">
              <a:extLst>
                <a:ext uri="{FF2B5EF4-FFF2-40B4-BE49-F238E27FC236}">
                  <a16:creationId xmlns:a16="http://schemas.microsoft.com/office/drawing/2014/main" id="{6F980F43-477B-4200-976D-2DBFBA2CCCA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TextBox 80">
              <a:extLst>
                <a:ext uri="{FF2B5EF4-FFF2-40B4-BE49-F238E27FC236}">
                  <a16:creationId xmlns:a16="http://schemas.microsoft.com/office/drawing/2014/main" id="{D49FC9B1-F84B-4D55-B25A-2D047FAF1F77}"/>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sp>
        <p:nvSpPr>
          <p:cNvPr id="82" name="Rectangle 81">
            <a:extLst>
              <a:ext uri="{FF2B5EF4-FFF2-40B4-BE49-F238E27FC236}">
                <a16:creationId xmlns:a16="http://schemas.microsoft.com/office/drawing/2014/main" id="{95CE9DFE-F620-4EC8-AE7E-D8421D202BCE}"/>
              </a:ext>
            </a:extLst>
          </p:cNvPr>
          <p:cNvSpPr/>
          <p:nvPr/>
        </p:nvSpPr>
        <p:spPr>
          <a:xfrm>
            <a:off x="4993341" y="220244"/>
            <a:ext cx="3487271" cy="338554"/>
          </a:xfrm>
          <a:prstGeom prst="rect">
            <a:avLst/>
          </a:prstGeom>
        </p:spPr>
        <p:txBody>
          <a:bodyPr wrap="square">
            <a:spAutoFit/>
          </a:bodyPr>
          <a:lstStyle/>
          <a:p>
            <a:r>
              <a:rPr lang="en-US" sz="800" b="1" dirty="0">
                <a:solidFill>
                  <a:srgbClr val="222222"/>
                </a:solidFill>
                <a:latin typeface="Arial" panose="020B0604020202020204" pitchFamily="34" charset="0"/>
                <a:cs typeface="Arial" panose="020B0604020202020204" pitchFamily="34" charset="0"/>
              </a:rPr>
              <a:t>Key features: </a:t>
            </a:r>
            <a:r>
              <a:rPr lang="en-US" sz="800" dirty="0">
                <a:solidFill>
                  <a:srgbClr val="222222"/>
                </a:solidFill>
                <a:latin typeface="Arial" panose="020B0604020202020204" pitchFamily="34" charset="0"/>
                <a:cs typeface="Arial" panose="020B0604020202020204" pitchFamily="34" charset="0"/>
              </a:rPr>
              <a:t>Query language, connectors and rules build be the community, and support for investigations via </a:t>
            </a:r>
            <a:r>
              <a:rPr lang="en-US" sz="800" dirty="0" err="1">
                <a:solidFill>
                  <a:srgbClr val="222222"/>
                </a:solidFill>
                <a:latin typeface="Arial" panose="020B0604020202020204" pitchFamily="34" charset="0"/>
                <a:cs typeface="Arial" panose="020B0604020202020204" pitchFamily="34" charset="0"/>
              </a:rPr>
              <a:t>jupyter</a:t>
            </a:r>
            <a:r>
              <a:rPr lang="en-US" sz="800" dirty="0">
                <a:solidFill>
                  <a:srgbClr val="222222"/>
                </a:solidFill>
                <a:latin typeface="Arial" panose="020B0604020202020204" pitchFamily="34" charset="0"/>
                <a:cs typeface="Arial" panose="020B0604020202020204" pitchFamily="34" charset="0"/>
              </a:rPr>
              <a:t> notebook</a:t>
            </a:r>
          </a:p>
        </p:txBody>
      </p:sp>
      <p:cxnSp>
        <p:nvCxnSpPr>
          <p:cNvPr id="51" name="Straight Connector 50">
            <a:extLst>
              <a:ext uri="{FF2B5EF4-FFF2-40B4-BE49-F238E27FC236}">
                <a16:creationId xmlns:a16="http://schemas.microsoft.com/office/drawing/2014/main" id="{BFB6B05B-1A4B-4D02-BCAD-5D2FE764063C}"/>
              </a:ext>
            </a:extLst>
          </p:cNvPr>
          <p:cNvCxnSpPr/>
          <p:nvPr/>
        </p:nvCxnSpPr>
        <p:spPr>
          <a:xfrm>
            <a:off x="4930588" y="3049472"/>
            <a:ext cx="3609789" cy="0"/>
          </a:xfrm>
          <a:prstGeom prst="line">
            <a:avLst/>
          </a:prstGeom>
          <a:ln>
            <a:solidFill>
              <a:schemeClr val="bg1">
                <a:lumMod val="65000"/>
              </a:schemeClr>
            </a:solidFill>
            <a:prstDash val="sysDot"/>
          </a:ln>
        </p:spPr>
        <p:style>
          <a:lnRef idx="1">
            <a:schemeClr val="dk1"/>
          </a:lnRef>
          <a:fillRef idx="0">
            <a:schemeClr val="dk1"/>
          </a:fillRef>
          <a:effectRef idx="0">
            <a:schemeClr val="dk1"/>
          </a:effectRef>
          <a:fontRef idx="minor">
            <a:schemeClr val="tx1"/>
          </a:fontRef>
        </p:style>
      </p:cxnSp>
      <p:pic>
        <p:nvPicPr>
          <p:cNvPr id="28676" name="Picture 4" descr="arrows">
            <a:extLst>
              <a:ext uri="{FF2B5EF4-FFF2-40B4-BE49-F238E27FC236}">
                <a16:creationId xmlns:a16="http://schemas.microsoft.com/office/drawing/2014/main" id="{E45BC8E8-5428-4F99-93BF-2726783837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6363" y="4597450"/>
            <a:ext cx="3143250" cy="24283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68121E18-918F-4349-9D21-EBAB61987526}"/>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71" name="Rectangle 70">
            <a:extLst>
              <a:ext uri="{FF2B5EF4-FFF2-40B4-BE49-F238E27FC236}">
                <a16:creationId xmlns:a16="http://schemas.microsoft.com/office/drawing/2014/main" id="{2686C69F-D913-4225-A2D9-912E3A9FB5E1}"/>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72" name="Rectangle 71">
            <a:extLst>
              <a:ext uri="{FF2B5EF4-FFF2-40B4-BE49-F238E27FC236}">
                <a16:creationId xmlns:a16="http://schemas.microsoft.com/office/drawing/2014/main" id="{37F82D09-AAB8-495B-A75C-68B568EC9B35}"/>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73" name="Rectangle 72">
            <a:extLst>
              <a:ext uri="{FF2B5EF4-FFF2-40B4-BE49-F238E27FC236}">
                <a16:creationId xmlns:a16="http://schemas.microsoft.com/office/drawing/2014/main" id="{8B2B59E9-91B7-4175-B82A-C1925749C767}"/>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700189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Review</a:t>
            </a:r>
            <a:br>
              <a:rPr lang="en-US" b="1" dirty="0"/>
            </a:br>
            <a:r>
              <a:rPr lang="en-US" dirty="0" err="1"/>
              <a:t>Matano</a:t>
            </a:r>
            <a:r>
              <a:rPr lang="en-US" dirty="0"/>
              <a:t> (open source)</a:t>
            </a:r>
            <a:endParaRPr lang="en-US" baseline="30000" dirty="0"/>
          </a:p>
        </p:txBody>
      </p:sp>
      <p:pic>
        <p:nvPicPr>
          <p:cNvPr id="29698" name="Picture 2" descr="Architecture diagram showing components of Matano">
            <a:extLst>
              <a:ext uri="{FF2B5EF4-FFF2-40B4-BE49-F238E27FC236}">
                <a16:creationId xmlns:a16="http://schemas.microsoft.com/office/drawing/2014/main" id="{1FB910D2-7FCC-4A63-9398-DA43A3DA365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780"/>
          <a:stretch/>
        </p:blipFill>
        <p:spPr bwMode="auto">
          <a:xfrm>
            <a:off x="4724399" y="666554"/>
            <a:ext cx="4032777" cy="19439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F02970F-B263-4384-8AA9-CE4C6BC068DB}"/>
              </a:ext>
            </a:extLst>
          </p:cNvPr>
          <p:cNvSpPr/>
          <p:nvPr/>
        </p:nvSpPr>
        <p:spPr>
          <a:xfrm>
            <a:off x="563802" y="628650"/>
            <a:ext cx="3510726" cy="1277273"/>
          </a:xfrm>
          <a:prstGeom prst="rect">
            <a:avLst/>
          </a:prstGeom>
        </p:spPr>
        <p:txBody>
          <a:bodyPr wrap="square">
            <a:spAutoFit/>
          </a:bodyPr>
          <a:lstStyle/>
          <a:p>
            <a:r>
              <a:rPr lang="en-US" sz="700" b="1" dirty="0">
                <a:solidFill>
                  <a:srgbClr val="222222"/>
                </a:solidFill>
                <a:latin typeface="Arial" panose="020B0604020202020204" pitchFamily="34" charset="0"/>
                <a:cs typeface="Arial" panose="020B0604020202020204" pitchFamily="34" charset="0"/>
              </a:rPr>
              <a:t>Data Ingestion</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S3, SQS, AWS CloudTrail (governance, compliance, operational auditing, and risk auditing), </a:t>
            </a:r>
            <a:r>
              <a:rPr lang="en-US" sz="700" dirty="0" err="1">
                <a:solidFill>
                  <a:srgbClr val="222222"/>
                </a:solidFill>
                <a:latin typeface="Arial" panose="020B0604020202020204" pitchFamily="34" charset="0"/>
                <a:cs typeface="Arial" panose="020B0604020202020204" pitchFamily="34" charset="0"/>
              </a:rPr>
              <a:t>Zeek</a:t>
            </a:r>
            <a:r>
              <a:rPr lang="en-US" sz="700" dirty="0">
                <a:solidFill>
                  <a:srgbClr val="222222"/>
                </a:solidFill>
                <a:latin typeface="Arial" panose="020B0604020202020204" pitchFamily="34" charset="0"/>
                <a:cs typeface="Arial" panose="020B0604020202020204" pitchFamily="34" charset="0"/>
              </a:rPr>
              <a:t> (network security monitor), </a:t>
            </a:r>
            <a:r>
              <a:rPr lang="en-US" sz="700" dirty="0" err="1">
                <a:solidFill>
                  <a:srgbClr val="222222"/>
                </a:solidFill>
                <a:latin typeface="Arial" panose="020B0604020202020204" pitchFamily="34" charset="0"/>
                <a:cs typeface="Arial" panose="020B0604020202020204" pitchFamily="34" charset="0"/>
              </a:rPr>
              <a:t>Okta</a:t>
            </a:r>
            <a:r>
              <a:rPr lang="en-US" sz="700" dirty="0">
                <a:solidFill>
                  <a:srgbClr val="222222"/>
                </a:solidFill>
                <a:latin typeface="Arial" panose="020B0604020202020204" pitchFamily="34" charset="0"/>
                <a:cs typeface="Arial" panose="020B0604020202020204" pitchFamily="34" charset="0"/>
              </a:rPr>
              <a:t> (identity management service), and SaaS sources</a:t>
            </a:r>
          </a:p>
          <a:p>
            <a:pPr marL="171450" indent="-171450">
              <a:buFont typeface="Arial" panose="020B0604020202020204" pitchFamily="34" charset="0"/>
              <a:buChar char="•"/>
            </a:pPr>
            <a:endParaRPr lang="en-US" sz="700" b="1" dirty="0">
              <a:solidFill>
                <a:srgbClr val="222222"/>
              </a:solidFill>
              <a:latin typeface="Arial" panose="020B0604020202020204" pitchFamily="34" charset="0"/>
              <a:cs typeface="Arial" panose="020B0604020202020204" pitchFamily="34" charset="0"/>
            </a:endParaRPr>
          </a:p>
          <a:p>
            <a:r>
              <a:rPr lang="en-US" sz="700" b="1" dirty="0">
                <a:solidFill>
                  <a:srgbClr val="222222"/>
                </a:solidFill>
                <a:latin typeface="Arial" panose="020B0604020202020204" pitchFamily="34" charset="0"/>
                <a:cs typeface="Arial" panose="020B0604020202020204" pitchFamily="34" charset="0"/>
              </a:rPr>
              <a:t>ETL</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Transformation pipeline via Vector Remap Language (VRL)</a:t>
            </a:r>
          </a:p>
          <a:p>
            <a:pPr marL="284163" lvl="1" indent="-11430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VRL was bought by </a:t>
            </a:r>
            <a:r>
              <a:rPr lang="en-US" sz="700" dirty="0" err="1">
                <a:solidFill>
                  <a:srgbClr val="222222"/>
                </a:solidFill>
                <a:latin typeface="Arial" panose="020B0604020202020204" pitchFamily="34" charset="0"/>
                <a:cs typeface="Arial" panose="020B0604020202020204" pitchFamily="34" charset="0"/>
              </a:rPr>
              <a:t>DataDog</a:t>
            </a:r>
            <a:r>
              <a:rPr lang="en-US" sz="700" dirty="0">
                <a:solidFill>
                  <a:srgbClr val="222222"/>
                </a:solidFill>
                <a:latin typeface="Arial" panose="020B0604020202020204" pitchFamily="34" charset="0"/>
                <a:cs typeface="Arial" panose="020B0604020202020204" pitchFamily="34" charset="0"/>
              </a:rPr>
              <a:t>. It replaces, e.g., Logstash</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Uses Elastic Common Schema (from ELK/ES)</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Dozens of transformations, pre-built parsers and integrations exist to ingest security logs from popular cloud, host, and SaaS tools using</a:t>
            </a:r>
          </a:p>
        </p:txBody>
      </p:sp>
      <p:grpSp>
        <p:nvGrpSpPr>
          <p:cNvPr id="20" name="Group 19">
            <a:extLst>
              <a:ext uri="{FF2B5EF4-FFF2-40B4-BE49-F238E27FC236}">
                <a16:creationId xmlns:a16="http://schemas.microsoft.com/office/drawing/2014/main" id="{112FBB15-CDB9-4A14-9740-E4BA084DD2DA}"/>
              </a:ext>
            </a:extLst>
          </p:cNvPr>
          <p:cNvGrpSpPr/>
          <p:nvPr/>
        </p:nvGrpSpPr>
        <p:grpSpPr>
          <a:xfrm>
            <a:off x="5106366" y="950823"/>
            <a:ext cx="248786" cy="230832"/>
            <a:chOff x="1602303" y="1777813"/>
            <a:chExt cx="322906" cy="299602"/>
          </a:xfrm>
        </p:grpSpPr>
        <p:sp>
          <p:nvSpPr>
            <p:cNvPr id="21" name="Oval 20">
              <a:extLst>
                <a:ext uri="{FF2B5EF4-FFF2-40B4-BE49-F238E27FC236}">
                  <a16:creationId xmlns:a16="http://schemas.microsoft.com/office/drawing/2014/main" id="{3E66791B-65AE-44E9-93DD-845CB0B22EF9}"/>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a:extLst>
                <a:ext uri="{FF2B5EF4-FFF2-40B4-BE49-F238E27FC236}">
                  <a16:creationId xmlns:a16="http://schemas.microsoft.com/office/drawing/2014/main" id="{B37C6466-67FD-4687-A3E9-7A354B2987C7}"/>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23" name="Group 22">
            <a:extLst>
              <a:ext uri="{FF2B5EF4-FFF2-40B4-BE49-F238E27FC236}">
                <a16:creationId xmlns:a16="http://schemas.microsoft.com/office/drawing/2014/main" id="{1CAE6322-5CE5-4A64-8E78-0F0D37A2510C}"/>
              </a:ext>
            </a:extLst>
          </p:cNvPr>
          <p:cNvGrpSpPr/>
          <p:nvPr/>
        </p:nvGrpSpPr>
        <p:grpSpPr>
          <a:xfrm>
            <a:off x="5748149" y="950823"/>
            <a:ext cx="248786" cy="230832"/>
            <a:chOff x="1602303" y="1777814"/>
            <a:chExt cx="322906" cy="299602"/>
          </a:xfrm>
        </p:grpSpPr>
        <p:sp>
          <p:nvSpPr>
            <p:cNvPr id="24" name="Oval 23">
              <a:extLst>
                <a:ext uri="{FF2B5EF4-FFF2-40B4-BE49-F238E27FC236}">
                  <a16:creationId xmlns:a16="http://schemas.microsoft.com/office/drawing/2014/main" id="{EBD411B3-2917-4ACF-A5B3-7469D221C18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A74DECF3-7167-4654-9471-80CC5A3ED994}"/>
                </a:ext>
              </a:extLst>
            </p:cNvPr>
            <p:cNvSpPr txBox="1"/>
            <p:nvPr/>
          </p:nvSpPr>
          <p:spPr>
            <a:xfrm>
              <a:off x="1602303" y="1777814"/>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26" name="Group 25">
            <a:extLst>
              <a:ext uri="{FF2B5EF4-FFF2-40B4-BE49-F238E27FC236}">
                <a16:creationId xmlns:a16="http://schemas.microsoft.com/office/drawing/2014/main" id="{0FAC352A-F1EE-4239-B0C5-FAB34B691A7E}"/>
              </a:ext>
            </a:extLst>
          </p:cNvPr>
          <p:cNvGrpSpPr/>
          <p:nvPr/>
        </p:nvGrpSpPr>
        <p:grpSpPr>
          <a:xfrm>
            <a:off x="6384694" y="950823"/>
            <a:ext cx="248786" cy="230832"/>
            <a:chOff x="1602303" y="1777813"/>
            <a:chExt cx="322906" cy="299602"/>
          </a:xfrm>
        </p:grpSpPr>
        <p:sp>
          <p:nvSpPr>
            <p:cNvPr id="28" name="Oval 27">
              <a:extLst>
                <a:ext uri="{FF2B5EF4-FFF2-40B4-BE49-F238E27FC236}">
                  <a16:creationId xmlns:a16="http://schemas.microsoft.com/office/drawing/2014/main" id="{A398337C-FF07-407D-9DB1-E4A16BDE0C6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a:extLst>
                <a:ext uri="{FF2B5EF4-FFF2-40B4-BE49-F238E27FC236}">
                  <a16:creationId xmlns:a16="http://schemas.microsoft.com/office/drawing/2014/main" id="{71495478-CE58-4F7B-ADDA-178B1F700551}"/>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30" name="Group 29">
            <a:extLst>
              <a:ext uri="{FF2B5EF4-FFF2-40B4-BE49-F238E27FC236}">
                <a16:creationId xmlns:a16="http://schemas.microsoft.com/office/drawing/2014/main" id="{13CF5DFD-EB7B-487F-B98F-9E05CC088115}"/>
              </a:ext>
            </a:extLst>
          </p:cNvPr>
          <p:cNvGrpSpPr/>
          <p:nvPr/>
        </p:nvGrpSpPr>
        <p:grpSpPr>
          <a:xfrm>
            <a:off x="6930547" y="950823"/>
            <a:ext cx="248786" cy="230832"/>
            <a:chOff x="1602303" y="1777813"/>
            <a:chExt cx="322907" cy="299602"/>
          </a:xfrm>
        </p:grpSpPr>
        <p:sp>
          <p:nvSpPr>
            <p:cNvPr id="35" name="Oval 34">
              <a:extLst>
                <a:ext uri="{FF2B5EF4-FFF2-40B4-BE49-F238E27FC236}">
                  <a16:creationId xmlns:a16="http://schemas.microsoft.com/office/drawing/2014/main" id="{3B40AE9E-BF14-4EA7-9404-FC947AE6E97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TextBox 36">
              <a:extLst>
                <a:ext uri="{FF2B5EF4-FFF2-40B4-BE49-F238E27FC236}">
                  <a16:creationId xmlns:a16="http://schemas.microsoft.com/office/drawing/2014/main" id="{9626B00B-2FDA-4320-9311-3FA2E539F08D}"/>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38" name="Group 37">
            <a:extLst>
              <a:ext uri="{FF2B5EF4-FFF2-40B4-BE49-F238E27FC236}">
                <a16:creationId xmlns:a16="http://schemas.microsoft.com/office/drawing/2014/main" id="{8B83D5A5-BC03-4C7D-86E1-D34D004038D8}"/>
              </a:ext>
            </a:extLst>
          </p:cNvPr>
          <p:cNvGrpSpPr/>
          <p:nvPr/>
        </p:nvGrpSpPr>
        <p:grpSpPr>
          <a:xfrm>
            <a:off x="362122" y="628650"/>
            <a:ext cx="248786" cy="230832"/>
            <a:chOff x="1602303" y="1777813"/>
            <a:chExt cx="322906" cy="299602"/>
          </a:xfrm>
        </p:grpSpPr>
        <p:sp>
          <p:nvSpPr>
            <p:cNvPr id="39" name="Oval 38">
              <a:extLst>
                <a:ext uri="{FF2B5EF4-FFF2-40B4-BE49-F238E27FC236}">
                  <a16:creationId xmlns:a16="http://schemas.microsoft.com/office/drawing/2014/main" id="{57794A75-CCCF-44E7-BA00-935D252B1F29}"/>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a:extLst>
                <a:ext uri="{FF2B5EF4-FFF2-40B4-BE49-F238E27FC236}">
                  <a16:creationId xmlns:a16="http://schemas.microsoft.com/office/drawing/2014/main" id="{A825AEE7-A3B0-4FC1-8AD9-ABBEBDB8A662}"/>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43" name="Group 42">
            <a:extLst>
              <a:ext uri="{FF2B5EF4-FFF2-40B4-BE49-F238E27FC236}">
                <a16:creationId xmlns:a16="http://schemas.microsoft.com/office/drawing/2014/main" id="{E5D25E62-2CCF-433E-B3E4-3EE619B38C9A}"/>
              </a:ext>
            </a:extLst>
          </p:cNvPr>
          <p:cNvGrpSpPr/>
          <p:nvPr/>
        </p:nvGrpSpPr>
        <p:grpSpPr>
          <a:xfrm>
            <a:off x="362122" y="1154548"/>
            <a:ext cx="248786" cy="230832"/>
            <a:chOff x="1602303" y="1777814"/>
            <a:chExt cx="322906" cy="299602"/>
          </a:xfrm>
        </p:grpSpPr>
        <p:sp>
          <p:nvSpPr>
            <p:cNvPr id="44" name="Oval 43">
              <a:extLst>
                <a:ext uri="{FF2B5EF4-FFF2-40B4-BE49-F238E27FC236}">
                  <a16:creationId xmlns:a16="http://schemas.microsoft.com/office/drawing/2014/main" id="{399C00FC-0D35-47A1-9C87-821CC4B1C85B}"/>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TextBox 44">
              <a:extLst>
                <a:ext uri="{FF2B5EF4-FFF2-40B4-BE49-F238E27FC236}">
                  <a16:creationId xmlns:a16="http://schemas.microsoft.com/office/drawing/2014/main" id="{829C6C7E-38E9-4FC5-AF44-2FACF2BC1F91}"/>
                </a:ext>
              </a:extLst>
            </p:cNvPr>
            <p:cNvSpPr txBox="1"/>
            <p:nvPr/>
          </p:nvSpPr>
          <p:spPr>
            <a:xfrm>
              <a:off x="1602303" y="1777814"/>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46" name="Group 45">
            <a:extLst>
              <a:ext uri="{FF2B5EF4-FFF2-40B4-BE49-F238E27FC236}">
                <a16:creationId xmlns:a16="http://schemas.microsoft.com/office/drawing/2014/main" id="{C997914B-2518-42D5-B02F-87BB3812CDB0}"/>
              </a:ext>
            </a:extLst>
          </p:cNvPr>
          <p:cNvGrpSpPr/>
          <p:nvPr/>
        </p:nvGrpSpPr>
        <p:grpSpPr>
          <a:xfrm>
            <a:off x="362122" y="3423965"/>
            <a:ext cx="248786" cy="230832"/>
            <a:chOff x="1602303" y="1777813"/>
            <a:chExt cx="322906" cy="299602"/>
          </a:xfrm>
        </p:grpSpPr>
        <p:sp>
          <p:nvSpPr>
            <p:cNvPr id="47" name="Oval 46">
              <a:extLst>
                <a:ext uri="{FF2B5EF4-FFF2-40B4-BE49-F238E27FC236}">
                  <a16:creationId xmlns:a16="http://schemas.microsoft.com/office/drawing/2014/main" id="{9B4336F0-BDC8-4037-A8BD-DAFC2E3CA5B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a:extLst>
                <a:ext uri="{FF2B5EF4-FFF2-40B4-BE49-F238E27FC236}">
                  <a16:creationId xmlns:a16="http://schemas.microsoft.com/office/drawing/2014/main" id="{AF126DDE-E86D-4EA1-8C5E-C1745B45FBE9}"/>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49" name="Group 48">
            <a:extLst>
              <a:ext uri="{FF2B5EF4-FFF2-40B4-BE49-F238E27FC236}">
                <a16:creationId xmlns:a16="http://schemas.microsoft.com/office/drawing/2014/main" id="{8CC5D4F6-FB0A-4A06-ACE1-7AE5AC03E479}"/>
              </a:ext>
            </a:extLst>
          </p:cNvPr>
          <p:cNvGrpSpPr/>
          <p:nvPr/>
        </p:nvGrpSpPr>
        <p:grpSpPr>
          <a:xfrm>
            <a:off x="360864" y="4272035"/>
            <a:ext cx="248786" cy="230832"/>
            <a:chOff x="1602303" y="1777813"/>
            <a:chExt cx="322907" cy="299602"/>
          </a:xfrm>
        </p:grpSpPr>
        <p:sp>
          <p:nvSpPr>
            <p:cNvPr id="50" name="Oval 49">
              <a:extLst>
                <a:ext uri="{FF2B5EF4-FFF2-40B4-BE49-F238E27FC236}">
                  <a16:creationId xmlns:a16="http://schemas.microsoft.com/office/drawing/2014/main" id="{F3C52BBD-2692-4D7C-8475-88A9D66C1908}"/>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TextBox 50">
              <a:extLst>
                <a:ext uri="{FF2B5EF4-FFF2-40B4-BE49-F238E27FC236}">
                  <a16:creationId xmlns:a16="http://schemas.microsoft.com/office/drawing/2014/main" id="{7926BA19-3FF4-4FD3-8B82-45F79DA3E154}"/>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sp>
        <p:nvSpPr>
          <p:cNvPr id="3" name="Rectangle 2">
            <a:extLst>
              <a:ext uri="{FF2B5EF4-FFF2-40B4-BE49-F238E27FC236}">
                <a16:creationId xmlns:a16="http://schemas.microsoft.com/office/drawing/2014/main" id="{2EBBEF3A-58DF-4F02-9309-7F5267945E4A}"/>
              </a:ext>
            </a:extLst>
          </p:cNvPr>
          <p:cNvSpPr/>
          <p:nvPr/>
        </p:nvSpPr>
        <p:spPr>
          <a:xfrm>
            <a:off x="5869011" y="3113108"/>
            <a:ext cx="931665" cy="200055"/>
          </a:xfrm>
          <a:prstGeom prst="rect">
            <a:avLst/>
          </a:prstGeom>
        </p:spPr>
        <p:txBody>
          <a:bodyPr wrap="none">
            <a:spAutoFit/>
          </a:bodyPr>
          <a:lstStyle/>
          <a:p>
            <a:r>
              <a:rPr lang="en-US" sz="700" i="1" dirty="0">
                <a:solidFill>
                  <a:srgbClr val="222222"/>
                </a:solidFill>
                <a:latin typeface="Arial" panose="020B0604020202020204" pitchFamily="34" charset="0"/>
                <a:cs typeface="Arial" panose="020B0604020202020204" pitchFamily="34" charset="0"/>
              </a:rPr>
              <a:t>Detection-as-Code</a:t>
            </a:r>
            <a:endParaRPr lang="en-US" sz="1600" i="1" dirty="0"/>
          </a:p>
        </p:txBody>
      </p:sp>
      <p:sp>
        <p:nvSpPr>
          <p:cNvPr id="52" name="Rectangle 51">
            <a:extLst>
              <a:ext uri="{FF2B5EF4-FFF2-40B4-BE49-F238E27FC236}">
                <a16:creationId xmlns:a16="http://schemas.microsoft.com/office/drawing/2014/main" id="{BE4C0587-05C4-48DD-84D0-F2CB3AC07BD0}"/>
              </a:ext>
            </a:extLst>
          </p:cNvPr>
          <p:cNvSpPr/>
          <p:nvPr/>
        </p:nvSpPr>
        <p:spPr>
          <a:xfrm>
            <a:off x="437928" y="2259808"/>
            <a:ext cx="1441748" cy="954107"/>
          </a:xfrm>
          <a:prstGeom prst="rect">
            <a:avLst/>
          </a:prstGeom>
        </p:spPr>
        <p:txBody>
          <a:bodyPr wrap="square">
            <a:spAutoFit/>
          </a:bodyPr>
          <a:lstStyle/>
          <a:p>
            <a:pPr marL="114300" indent="-114300">
              <a:buFont typeface="Arial" panose="020B0604020202020204" pitchFamily="34" charset="0"/>
              <a:buChar char="•"/>
            </a:pPr>
            <a:r>
              <a:rPr lang="en-US" sz="700" i="1" dirty="0">
                <a:solidFill>
                  <a:srgbClr val="222222"/>
                </a:solidFill>
                <a:latin typeface="Arial" panose="020B0604020202020204" pitchFamily="34" charset="0"/>
                <a:cs typeface="Arial" panose="020B0604020202020204" pitchFamily="34" charset="0"/>
              </a:rPr>
              <a:t>Parse the raw line string into JSON, and explode the fields to the top level</a:t>
            </a:r>
          </a:p>
          <a:p>
            <a:pPr marL="114300" indent="-114300">
              <a:buFont typeface="Arial" panose="020B0604020202020204" pitchFamily="34" charset="0"/>
              <a:buChar char="•"/>
            </a:pPr>
            <a:r>
              <a:rPr lang="en-US" sz="700" i="1" dirty="0">
                <a:solidFill>
                  <a:srgbClr val="222222"/>
                </a:solidFill>
                <a:latin typeface="Arial" panose="020B0604020202020204" pitchFamily="34" charset="0"/>
                <a:cs typeface="Arial" panose="020B0604020202020204" pitchFamily="34" charset="0"/>
              </a:rPr>
              <a:t>Rename </a:t>
            </a:r>
            <a:r>
              <a:rPr lang="en-US" sz="700" i="1" dirty="0" err="1">
                <a:solidFill>
                  <a:srgbClr val="222222"/>
                </a:solidFill>
                <a:latin typeface="Arial" panose="020B0604020202020204" pitchFamily="34" charset="0"/>
                <a:cs typeface="Arial" panose="020B0604020202020204" pitchFamily="34" charset="0"/>
              </a:rPr>
              <a:t>srcIpAddress</a:t>
            </a:r>
            <a:r>
              <a:rPr lang="en-US" sz="700" i="1" dirty="0">
                <a:solidFill>
                  <a:srgbClr val="222222"/>
                </a:solidFill>
                <a:latin typeface="Arial" panose="020B0604020202020204" pitchFamily="34" charset="0"/>
                <a:cs typeface="Arial" panose="020B0604020202020204" pitchFamily="34" charset="0"/>
              </a:rPr>
              <a:t> to the </a:t>
            </a:r>
            <a:r>
              <a:rPr lang="en-US" sz="700" i="1" dirty="0" err="1">
                <a:solidFill>
                  <a:srgbClr val="222222"/>
                </a:solidFill>
                <a:latin typeface="Arial" panose="020B0604020202020204" pitchFamily="34" charset="0"/>
                <a:cs typeface="Arial" panose="020B0604020202020204" pitchFamily="34" charset="0"/>
              </a:rPr>
              <a:t>source.ip</a:t>
            </a:r>
            <a:r>
              <a:rPr lang="en-US" sz="700" i="1" dirty="0">
                <a:solidFill>
                  <a:srgbClr val="222222"/>
                </a:solidFill>
                <a:latin typeface="Arial" panose="020B0604020202020204" pitchFamily="34" charset="0"/>
                <a:cs typeface="Arial" panose="020B0604020202020204" pitchFamily="34" charset="0"/>
              </a:rPr>
              <a:t> ECS field</a:t>
            </a:r>
          </a:p>
          <a:p>
            <a:pPr marL="114300" indent="-114300">
              <a:buFont typeface="Arial" panose="020B0604020202020204" pitchFamily="34" charset="0"/>
              <a:buChar char="•"/>
            </a:pPr>
            <a:r>
              <a:rPr lang="en-US" sz="700" i="1" dirty="0">
                <a:solidFill>
                  <a:srgbClr val="222222"/>
                </a:solidFill>
                <a:latin typeface="Arial" panose="020B0604020202020204" pitchFamily="34" charset="0"/>
                <a:cs typeface="Arial" panose="020B0604020202020204" pitchFamily="34" charset="0"/>
              </a:rPr>
              <a:t>Remove the username field</a:t>
            </a:r>
          </a:p>
          <a:p>
            <a:pPr marL="114300" indent="-114300">
              <a:buFont typeface="Arial" panose="020B0604020202020204" pitchFamily="34" charset="0"/>
              <a:buChar char="•"/>
            </a:pPr>
            <a:r>
              <a:rPr lang="en-US" sz="700" i="1" dirty="0">
                <a:solidFill>
                  <a:srgbClr val="222222"/>
                </a:solidFill>
                <a:latin typeface="Arial" panose="020B0604020202020204" pitchFamily="34" charset="0"/>
                <a:cs typeface="Arial" panose="020B0604020202020204" pitchFamily="34" charset="0"/>
              </a:rPr>
              <a:t>Convert the message to lowercase</a:t>
            </a:r>
            <a:endParaRPr lang="en-US" sz="1600" i="1" dirty="0"/>
          </a:p>
        </p:txBody>
      </p:sp>
      <p:pic>
        <p:nvPicPr>
          <p:cNvPr id="4" name="Picture 3">
            <a:extLst>
              <a:ext uri="{FF2B5EF4-FFF2-40B4-BE49-F238E27FC236}">
                <a16:creationId xmlns:a16="http://schemas.microsoft.com/office/drawing/2014/main" id="{C721ED35-1A44-4FFD-8BF2-A7215A1ADE1F}"/>
              </a:ext>
            </a:extLst>
          </p:cNvPr>
          <p:cNvPicPr>
            <a:picLocks noChangeAspect="1"/>
          </p:cNvPicPr>
          <p:nvPr/>
        </p:nvPicPr>
        <p:blipFill rotWithShape="1">
          <a:blip r:embed="rId3"/>
          <a:srcRect l="2022" t="19351" r="1670" b="3162"/>
          <a:stretch/>
        </p:blipFill>
        <p:spPr>
          <a:xfrm>
            <a:off x="5514492" y="3543892"/>
            <a:ext cx="3212581" cy="1160767"/>
          </a:xfrm>
          <a:prstGeom prst="rect">
            <a:avLst/>
          </a:prstGeom>
        </p:spPr>
      </p:pic>
      <p:pic>
        <p:nvPicPr>
          <p:cNvPr id="5" name="Picture 4">
            <a:extLst>
              <a:ext uri="{FF2B5EF4-FFF2-40B4-BE49-F238E27FC236}">
                <a16:creationId xmlns:a16="http://schemas.microsoft.com/office/drawing/2014/main" id="{EBDB0BD2-FC4D-4EA7-8185-077ECAF7D839}"/>
              </a:ext>
            </a:extLst>
          </p:cNvPr>
          <p:cNvPicPr>
            <a:picLocks noChangeAspect="1"/>
          </p:cNvPicPr>
          <p:nvPr/>
        </p:nvPicPr>
        <p:blipFill rotWithShape="1">
          <a:blip r:embed="rId4"/>
          <a:srcRect l="1" r="4442"/>
          <a:stretch/>
        </p:blipFill>
        <p:spPr>
          <a:xfrm>
            <a:off x="4096792" y="3574194"/>
            <a:ext cx="1389608" cy="1158892"/>
          </a:xfrm>
          <a:prstGeom prst="rect">
            <a:avLst/>
          </a:prstGeom>
        </p:spPr>
      </p:pic>
      <p:sp>
        <p:nvSpPr>
          <p:cNvPr id="6" name="Rectangle 5">
            <a:extLst>
              <a:ext uri="{FF2B5EF4-FFF2-40B4-BE49-F238E27FC236}">
                <a16:creationId xmlns:a16="http://schemas.microsoft.com/office/drawing/2014/main" id="{CCB605DD-DC95-4AFE-A6DF-82396E0B8CAD}"/>
              </a:ext>
            </a:extLst>
          </p:cNvPr>
          <p:cNvSpPr/>
          <p:nvPr/>
        </p:nvSpPr>
        <p:spPr>
          <a:xfrm>
            <a:off x="4069790" y="3321214"/>
            <a:ext cx="4678923" cy="1430823"/>
          </a:xfrm>
          <a:prstGeom prst="rect">
            <a:avLst/>
          </a:prstGeom>
          <a:noFill/>
          <a:ln w="952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428FC-C04F-4D92-85AB-7B0BBCDE77F1}"/>
              </a:ext>
            </a:extLst>
          </p:cNvPr>
          <p:cNvSpPr/>
          <p:nvPr/>
        </p:nvSpPr>
        <p:spPr>
          <a:xfrm>
            <a:off x="4053209" y="3331342"/>
            <a:ext cx="4572000" cy="184666"/>
          </a:xfrm>
          <a:prstGeom prst="rect">
            <a:avLst/>
          </a:prstGeom>
        </p:spPr>
        <p:txBody>
          <a:bodyPr>
            <a:spAutoFit/>
          </a:bodyPr>
          <a:lstStyle/>
          <a:p>
            <a:r>
              <a:rPr lang="en-US" sz="600" b="1" dirty="0">
                <a:latin typeface="Arial" panose="020B0604020202020204" pitchFamily="34" charset="0"/>
                <a:cs typeface="Arial" panose="020B0604020202020204" pitchFamily="34" charset="0"/>
              </a:rPr>
              <a:t>Detect Brute Force Logins by IP across all configured log sources (e.g. </a:t>
            </a:r>
            <a:r>
              <a:rPr lang="en-US" sz="600" b="1" dirty="0" err="1">
                <a:latin typeface="Arial" panose="020B0604020202020204" pitchFamily="34" charset="0"/>
                <a:cs typeface="Arial" panose="020B0604020202020204" pitchFamily="34" charset="0"/>
              </a:rPr>
              <a:t>Okta</a:t>
            </a:r>
            <a:r>
              <a:rPr lang="en-US" sz="600" b="1" dirty="0">
                <a:latin typeface="Arial" panose="020B0604020202020204" pitchFamily="34" charset="0"/>
                <a:cs typeface="Arial" panose="020B0604020202020204" pitchFamily="34" charset="0"/>
              </a:rPr>
              <a:t>, AWS, </a:t>
            </a:r>
            <a:r>
              <a:rPr lang="en-US" sz="600" b="1" dirty="0" err="1">
                <a:latin typeface="Arial" panose="020B0604020202020204" pitchFamily="34" charset="0"/>
                <a:cs typeface="Arial" panose="020B0604020202020204" pitchFamily="34" charset="0"/>
              </a:rPr>
              <a:t>GWorkspace</a:t>
            </a:r>
            <a:r>
              <a:rPr lang="en-US" sz="600" b="1" dirty="0">
                <a:latin typeface="Arial" panose="020B0604020202020204" pitchFamily="34" charset="0"/>
                <a:cs typeface="Arial" panose="020B0604020202020204" pitchFamily="34" charset="0"/>
              </a:rPr>
              <a:t>)</a:t>
            </a:r>
          </a:p>
        </p:txBody>
      </p:sp>
      <p:sp>
        <p:nvSpPr>
          <p:cNvPr id="53" name="Rectangle 52">
            <a:extLst>
              <a:ext uri="{FF2B5EF4-FFF2-40B4-BE49-F238E27FC236}">
                <a16:creationId xmlns:a16="http://schemas.microsoft.com/office/drawing/2014/main" id="{130C8C26-E821-4FFC-9DF9-375B59F51DA8}"/>
              </a:ext>
            </a:extLst>
          </p:cNvPr>
          <p:cNvSpPr/>
          <p:nvPr/>
        </p:nvSpPr>
        <p:spPr>
          <a:xfrm>
            <a:off x="6296205" y="626542"/>
            <a:ext cx="989373" cy="200055"/>
          </a:xfrm>
          <a:prstGeom prst="rect">
            <a:avLst/>
          </a:prstGeom>
        </p:spPr>
        <p:txBody>
          <a:bodyPr wrap="none">
            <a:spAutoFit/>
          </a:bodyPr>
          <a:lstStyle/>
          <a:p>
            <a:r>
              <a:rPr lang="en-US" sz="700" i="1" dirty="0" err="1">
                <a:solidFill>
                  <a:srgbClr val="222222"/>
                </a:solidFill>
                <a:latin typeface="Arial" panose="020B0604020202020204" pitchFamily="34" charset="0"/>
                <a:cs typeface="Arial" panose="020B0604020202020204" pitchFamily="34" charset="0"/>
              </a:rPr>
              <a:t>Matano</a:t>
            </a:r>
            <a:r>
              <a:rPr lang="en-US" sz="700" i="1" dirty="0">
                <a:solidFill>
                  <a:srgbClr val="222222"/>
                </a:solidFill>
                <a:latin typeface="Arial" panose="020B0604020202020204" pitchFamily="34" charset="0"/>
                <a:cs typeface="Arial" panose="020B0604020202020204" pitchFamily="34" charset="0"/>
              </a:rPr>
              <a:t> Architecture</a:t>
            </a:r>
            <a:endParaRPr lang="en-US" sz="1600" i="1" dirty="0"/>
          </a:p>
        </p:txBody>
      </p:sp>
      <p:sp>
        <p:nvSpPr>
          <p:cNvPr id="54" name="Rectangle 53">
            <a:extLst>
              <a:ext uri="{FF2B5EF4-FFF2-40B4-BE49-F238E27FC236}">
                <a16:creationId xmlns:a16="http://schemas.microsoft.com/office/drawing/2014/main" id="{731288BC-E025-4DA4-8470-52F6BD1BC0BA}"/>
              </a:ext>
            </a:extLst>
          </p:cNvPr>
          <p:cNvSpPr/>
          <p:nvPr/>
        </p:nvSpPr>
        <p:spPr>
          <a:xfrm>
            <a:off x="564590" y="3423377"/>
            <a:ext cx="3244620" cy="738664"/>
          </a:xfrm>
          <a:prstGeom prst="rect">
            <a:avLst/>
          </a:prstGeom>
        </p:spPr>
        <p:txBody>
          <a:bodyPr wrap="square">
            <a:spAutoFit/>
          </a:bodyPr>
          <a:lstStyle/>
          <a:p>
            <a:r>
              <a:rPr lang="en-US" sz="700" b="1" dirty="0">
                <a:solidFill>
                  <a:srgbClr val="222222"/>
                </a:solidFill>
                <a:latin typeface="Arial" panose="020B0604020202020204" pitchFamily="34" charset="0"/>
                <a:cs typeface="Arial" panose="020B0604020202020204" pitchFamily="34" charset="0"/>
              </a:rPr>
              <a:t>Storage/Query Engines</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Log stored in Parquet files in S3 object storage</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Data lake with Big Data technologies: Apache Arrow (columnar memory format for flat/hierarchical data); Apache Iceberg (high-performance format for huge analytic tables; SQL; engines: Spark, </a:t>
            </a:r>
            <a:r>
              <a:rPr lang="en-US" sz="700" dirty="0" err="1">
                <a:solidFill>
                  <a:srgbClr val="222222"/>
                </a:solidFill>
                <a:latin typeface="Arial" panose="020B0604020202020204" pitchFamily="34" charset="0"/>
                <a:cs typeface="Arial" panose="020B0604020202020204" pitchFamily="34" charset="0"/>
              </a:rPr>
              <a:t>Flink</a:t>
            </a:r>
            <a:r>
              <a:rPr lang="en-US" sz="700" dirty="0">
                <a:solidFill>
                  <a:srgbClr val="222222"/>
                </a:solidFill>
                <a:latin typeface="Arial" panose="020B0604020202020204" pitchFamily="34" charset="0"/>
                <a:cs typeface="Arial" panose="020B0604020202020204" pitchFamily="34" charset="0"/>
              </a:rPr>
              <a:t>, Snowflake, Hive)</a:t>
            </a:r>
          </a:p>
        </p:txBody>
      </p:sp>
      <p:sp>
        <p:nvSpPr>
          <p:cNvPr id="55" name="Rectangle 54">
            <a:extLst>
              <a:ext uri="{FF2B5EF4-FFF2-40B4-BE49-F238E27FC236}">
                <a16:creationId xmlns:a16="http://schemas.microsoft.com/office/drawing/2014/main" id="{B1D9CE0F-0447-4274-8FE3-B285A7F5FB84}"/>
              </a:ext>
            </a:extLst>
          </p:cNvPr>
          <p:cNvSpPr/>
          <p:nvPr/>
        </p:nvSpPr>
        <p:spPr>
          <a:xfrm>
            <a:off x="581889" y="4248547"/>
            <a:ext cx="2984040" cy="415498"/>
          </a:xfrm>
          <a:prstGeom prst="rect">
            <a:avLst/>
          </a:prstGeom>
        </p:spPr>
        <p:txBody>
          <a:bodyPr wrap="square">
            <a:spAutoFit/>
          </a:bodyPr>
          <a:lstStyle/>
          <a:p>
            <a:r>
              <a:rPr lang="en-US" sz="700" b="1" dirty="0">
                <a:solidFill>
                  <a:srgbClr val="222222"/>
                </a:solidFill>
                <a:latin typeface="Arial" panose="020B0604020202020204" pitchFamily="34" charset="0"/>
                <a:cs typeface="Arial" panose="020B0604020202020204" pitchFamily="34" charset="0"/>
              </a:rPr>
              <a:t>Detections as Code</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Detection rules are coded in Python (detection-as-Code)</a:t>
            </a:r>
          </a:p>
          <a:p>
            <a:pPr marL="171450" indent="-171450">
              <a:buFont typeface="Arial" panose="020B0604020202020204" pitchFamily="34" charset="0"/>
              <a:buChar char="•"/>
            </a:pPr>
            <a:r>
              <a:rPr lang="en-US" sz="700" dirty="0">
                <a:solidFill>
                  <a:srgbClr val="222222"/>
                </a:solidFill>
                <a:latin typeface="Arial" panose="020B0604020202020204" pitchFamily="34" charset="0"/>
                <a:cs typeface="Arial" panose="020B0604020202020204" pitchFamily="34" charset="0"/>
              </a:rPr>
              <a:t>Rules are managed in Git (test, code review, audit for hardening)</a:t>
            </a:r>
          </a:p>
        </p:txBody>
      </p:sp>
      <p:pic>
        <p:nvPicPr>
          <p:cNvPr id="12" name="Picture 11">
            <a:extLst>
              <a:ext uri="{FF2B5EF4-FFF2-40B4-BE49-F238E27FC236}">
                <a16:creationId xmlns:a16="http://schemas.microsoft.com/office/drawing/2014/main" id="{9571AC52-7845-483C-B2E1-4C3EF4F8EEA1}"/>
              </a:ext>
            </a:extLst>
          </p:cNvPr>
          <p:cNvPicPr>
            <a:picLocks noChangeAspect="1"/>
          </p:cNvPicPr>
          <p:nvPr/>
        </p:nvPicPr>
        <p:blipFill rotWithShape="1">
          <a:blip r:embed="rId5"/>
          <a:srcRect r="8745"/>
          <a:stretch/>
        </p:blipFill>
        <p:spPr>
          <a:xfrm>
            <a:off x="1788916" y="2109170"/>
            <a:ext cx="2020030" cy="1190477"/>
          </a:xfrm>
          <a:prstGeom prst="rect">
            <a:avLst/>
          </a:prstGeom>
        </p:spPr>
      </p:pic>
      <p:sp>
        <p:nvSpPr>
          <p:cNvPr id="56" name="Rectangle 55">
            <a:extLst>
              <a:ext uri="{FF2B5EF4-FFF2-40B4-BE49-F238E27FC236}">
                <a16:creationId xmlns:a16="http://schemas.microsoft.com/office/drawing/2014/main" id="{47647B2E-BFE9-4D53-A795-A6FDE4BC3899}"/>
              </a:ext>
            </a:extLst>
          </p:cNvPr>
          <p:cNvSpPr/>
          <p:nvPr/>
        </p:nvSpPr>
        <p:spPr>
          <a:xfrm>
            <a:off x="464307" y="1937276"/>
            <a:ext cx="3401757" cy="1388676"/>
          </a:xfrm>
          <a:prstGeom prst="rect">
            <a:avLst/>
          </a:prstGeom>
          <a:noFill/>
          <a:ln w="952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4D0703E-9E14-4E8B-9AC1-F1D7E94EFA22}"/>
              </a:ext>
            </a:extLst>
          </p:cNvPr>
          <p:cNvSpPr/>
          <p:nvPr/>
        </p:nvSpPr>
        <p:spPr>
          <a:xfrm>
            <a:off x="457989" y="1939211"/>
            <a:ext cx="1299743" cy="184666"/>
          </a:xfrm>
          <a:prstGeom prst="rect">
            <a:avLst/>
          </a:prstGeom>
        </p:spPr>
        <p:txBody>
          <a:bodyPr wrap="square">
            <a:spAutoFit/>
          </a:bodyPr>
          <a:lstStyle/>
          <a:p>
            <a:r>
              <a:rPr lang="en-US" sz="600" b="1" dirty="0">
                <a:latin typeface="Arial" panose="020B0604020202020204" pitchFamily="34" charset="0"/>
                <a:cs typeface="Arial" panose="020B0604020202020204" pitchFamily="34" charset="0"/>
              </a:rPr>
              <a:t>Transform HTTP log events</a:t>
            </a:r>
          </a:p>
        </p:txBody>
      </p:sp>
      <p:sp>
        <p:nvSpPr>
          <p:cNvPr id="16" name="Arrow: Right 15">
            <a:extLst>
              <a:ext uri="{FF2B5EF4-FFF2-40B4-BE49-F238E27FC236}">
                <a16:creationId xmlns:a16="http://schemas.microsoft.com/office/drawing/2014/main" id="{41DEE79B-D3EB-4EF3-A4A3-2DF2E6107351}"/>
              </a:ext>
            </a:extLst>
          </p:cNvPr>
          <p:cNvSpPr/>
          <p:nvPr/>
        </p:nvSpPr>
        <p:spPr>
          <a:xfrm>
            <a:off x="3719191" y="4415652"/>
            <a:ext cx="146873" cy="10423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72D987-9520-4EBB-9CE4-8672E63CF7BF}"/>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58" name="Rectangle 57">
            <a:extLst>
              <a:ext uri="{FF2B5EF4-FFF2-40B4-BE49-F238E27FC236}">
                <a16:creationId xmlns:a16="http://schemas.microsoft.com/office/drawing/2014/main" id="{F5881383-D1F9-43A5-8070-7D3CE8134166}"/>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59" name="Rectangle 58">
            <a:extLst>
              <a:ext uri="{FF2B5EF4-FFF2-40B4-BE49-F238E27FC236}">
                <a16:creationId xmlns:a16="http://schemas.microsoft.com/office/drawing/2014/main" id="{BD2928DC-295E-4AA5-A754-5350401F6EA4}"/>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61" name="Rectangle 60">
            <a:extLst>
              <a:ext uri="{FF2B5EF4-FFF2-40B4-BE49-F238E27FC236}">
                <a16:creationId xmlns:a16="http://schemas.microsoft.com/office/drawing/2014/main" id="{F767B7E5-3019-48B8-B9A9-DDB3E2083B86}"/>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48199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154051-2926-4E22-BCAD-842B18F948FC}"/>
              </a:ext>
            </a:extLst>
          </p:cNvPr>
          <p:cNvSpPr>
            <a:spLocks noGrp="1"/>
          </p:cNvSpPr>
          <p:nvPr>
            <p:ph type="title"/>
          </p:nvPr>
        </p:nvSpPr>
        <p:spPr/>
        <p:txBody>
          <a:bodyPr/>
          <a:lstStyle/>
          <a:p>
            <a:r>
              <a:rPr lang="en-US" b="1" dirty="0"/>
              <a:t>System Design</a:t>
            </a:r>
            <a:br>
              <a:rPr lang="en-US" b="1" dirty="0"/>
            </a:br>
            <a:r>
              <a:rPr lang="en-US" dirty="0"/>
              <a:t>Workflow Description [1]</a:t>
            </a:r>
          </a:p>
        </p:txBody>
      </p:sp>
      <p:pic>
        <p:nvPicPr>
          <p:cNvPr id="3" name="Picture 2">
            <a:extLst>
              <a:ext uri="{FF2B5EF4-FFF2-40B4-BE49-F238E27FC236}">
                <a16:creationId xmlns:a16="http://schemas.microsoft.com/office/drawing/2014/main" id="{35318217-6CDF-40BC-82B9-783E0D3D5BC6}"/>
              </a:ext>
            </a:extLst>
          </p:cNvPr>
          <p:cNvPicPr>
            <a:picLocks noChangeAspect="1"/>
          </p:cNvPicPr>
          <p:nvPr/>
        </p:nvPicPr>
        <p:blipFill>
          <a:blip r:embed="rId2"/>
          <a:stretch>
            <a:fillRect/>
          </a:stretch>
        </p:blipFill>
        <p:spPr>
          <a:xfrm>
            <a:off x="909639" y="1973292"/>
            <a:ext cx="2738437" cy="1260415"/>
          </a:xfrm>
          <a:prstGeom prst="rect">
            <a:avLst/>
          </a:prstGeom>
        </p:spPr>
      </p:pic>
      <p:sp>
        <p:nvSpPr>
          <p:cNvPr id="5" name="Rectangle 4">
            <a:extLst>
              <a:ext uri="{FF2B5EF4-FFF2-40B4-BE49-F238E27FC236}">
                <a16:creationId xmlns:a16="http://schemas.microsoft.com/office/drawing/2014/main" id="{B3D27560-2973-405E-A7F9-CEC7665776DB}"/>
              </a:ext>
            </a:extLst>
          </p:cNvPr>
          <p:cNvSpPr/>
          <p:nvPr/>
        </p:nvSpPr>
        <p:spPr>
          <a:xfrm>
            <a:off x="552450" y="628650"/>
            <a:ext cx="3867150" cy="4401205"/>
          </a:xfrm>
          <a:prstGeom prst="rect">
            <a:avLst/>
          </a:prstGeom>
        </p:spPr>
        <p:txBody>
          <a:bodyPr wrap="square">
            <a:spAutoFit/>
          </a:bodyPr>
          <a:lstStyle/>
          <a:p>
            <a:r>
              <a:rPr lang="en-US" sz="700" b="1" dirty="0">
                <a:solidFill>
                  <a:srgbClr val="333333"/>
                </a:solidFill>
                <a:latin typeface="Arial" panose="020B0604020202020204" pitchFamily="34" charset="0"/>
                <a:cs typeface="Arial" panose="020B0604020202020204" pitchFamily="34" charset="0"/>
              </a:rPr>
              <a:t>Identify Behavior</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Brainstorming and understanding how a malicious attack works</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Describe the scenarios to model </a:t>
            </a:r>
          </a:p>
          <a:p>
            <a:endParaRPr lang="en-US" sz="700" b="1" dirty="0">
              <a:solidFill>
                <a:srgbClr val="333333"/>
              </a:solidFill>
              <a:latin typeface="Arial" panose="020B0604020202020204" pitchFamily="34" charset="0"/>
              <a:cs typeface="Arial" panose="020B0604020202020204" pitchFamily="34" charset="0"/>
            </a:endParaRPr>
          </a:p>
          <a:p>
            <a:r>
              <a:rPr lang="en-US" sz="700" b="1" dirty="0">
                <a:solidFill>
                  <a:srgbClr val="333333"/>
                </a:solidFill>
                <a:latin typeface="Arial" panose="020B0604020202020204" pitchFamily="34" charset="0"/>
                <a:cs typeface="Arial" panose="020B0604020202020204" pitchFamily="34" charset="0"/>
              </a:rPr>
              <a:t>Map scenario to ATT&amp;CK</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Map tactics: e.g., TA0001: Initial Access</a:t>
            </a:r>
          </a:p>
          <a:p>
            <a:pPr marL="228600" lvl="1" indent="-114300">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https://attack.mitre.org/tactics/enterprise/</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Map Techniques: e.g., T1078: Valid Accounts</a:t>
            </a:r>
          </a:p>
          <a:p>
            <a:pPr marL="228600" lvl="1" indent="-114300">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https://attack.mitre.org/tactics/TA0001/</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Map Procedures: e.g., S0362: Linux Rabbit	</a:t>
            </a:r>
          </a:p>
          <a:p>
            <a:pPr marL="228600" lvl="1" indent="-114300">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Linux Rabbit acquires valid SSH accounts through brute force</a:t>
            </a: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r>
              <a:rPr lang="en-US" sz="700" b="1" dirty="0">
                <a:solidFill>
                  <a:srgbClr val="333333"/>
                </a:solidFill>
                <a:latin typeface="Arial" panose="020B0604020202020204" pitchFamily="34" charset="0"/>
                <a:cs typeface="Arial" panose="020B0604020202020204" pitchFamily="34" charset="0"/>
              </a:rPr>
              <a:t>Identify Data sources</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Several technique lists relevant data sources that can help with the attack detection</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E.g., process and process command line monitoring, often collected by </a:t>
            </a:r>
            <a:r>
              <a:rPr lang="en-US" sz="700" dirty="0" err="1">
                <a:solidFill>
                  <a:srgbClr val="333333"/>
                </a:solidFill>
                <a:latin typeface="Arial" panose="020B0604020202020204" pitchFamily="34" charset="0"/>
                <a:cs typeface="Arial" panose="020B0604020202020204" pitchFamily="34" charset="0"/>
              </a:rPr>
              <a:t>Sysmon</a:t>
            </a:r>
            <a:r>
              <a:rPr lang="en-US" sz="700" dirty="0">
                <a:solidFill>
                  <a:srgbClr val="333333"/>
                </a:solidFill>
                <a:latin typeface="Arial" panose="020B0604020202020204" pitchFamily="34" charset="0"/>
                <a:cs typeface="Arial" panose="020B0604020202020204" pitchFamily="34" charset="0"/>
              </a:rPr>
              <a:t>, file and registry monitoring, authentication logs, packet capture, …</a:t>
            </a: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r>
              <a:rPr lang="en-US" sz="700" b="1" dirty="0">
                <a:solidFill>
                  <a:srgbClr val="333333"/>
                </a:solidFill>
                <a:latin typeface="Arial" panose="020B0604020202020204" pitchFamily="34" charset="0"/>
                <a:cs typeface="Arial" panose="020B0604020202020204" pitchFamily="34" charset="0"/>
              </a:rPr>
              <a:t>Collect Data</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Collect key data into some kind of search platform (</a:t>
            </a:r>
            <a:r>
              <a:rPr lang="en-US" sz="700" dirty="0" err="1">
                <a:solidFill>
                  <a:srgbClr val="333333"/>
                </a:solidFill>
                <a:latin typeface="Arial" panose="020B0604020202020204" pitchFamily="34" charset="0"/>
                <a:cs typeface="Arial" panose="020B0604020202020204" pitchFamily="34" charset="0"/>
              </a:rPr>
              <a:t>DataLake</a:t>
            </a:r>
            <a:r>
              <a:rPr lang="en-US" sz="700" dirty="0">
                <a:solidFill>
                  <a:srgbClr val="333333"/>
                </a:solidFill>
                <a:latin typeface="Arial" panose="020B0604020202020204" pitchFamily="34" charset="0"/>
                <a:cs typeface="Arial" panose="020B0604020202020204" pitchFamily="34" charset="0"/>
              </a:rPr>
              <a:t>, SIEM, DB, …) </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E.g., </a:t>
            </a:r>
            <a:r>
              <a:rPr lang="en-US" sz="700" dirty="0" err="1">
                <a:solidFill>
                  <a:srgbClr val="333333"/>
                </a:solidFill>
                <a:latin typeface="Arial" panose="020B0604020202020204" pitchFamily="34" charset="0"/>
                <a:cs typeface="Arial" panose="020B0604020202020204" pitchFamily="34" charset="0"/>
              </a:rPr>
              <a:t>Sysmon</a:t>
            </a:r>
            <a:r>
              <a:rPr lang="en-US" sz="700" dirty="0">
                <a:solidFill>
                  <a:srgbClr val="333333"/>
                </a:solidFill>
                <a:latin typeface="Arial" panose="020B0604020202020204" pitchFamily="34" charset="0"/>
                <a:cs typeface="Arial" panose="020B0604020202020204" pitchFamily="34" charset="0"/>
              </a:rPr>
              <a:t> data → ELK</a:t>
            </a:r>
          </a:p>
          <a:p>
            <a:pPr marL="112713" indent="-112713">
              <a:buFont typeface="Arial" panose="020B0604020202020204" pitchFamily="34" charset="0"/>
              <a:buChar char="•"/>
            </a:pPr>
            <a:endParaRPr lang="en-US" sz="700" dirty="0">
              <a:solidFill>
                <a:srgbClr val="333333"/>
              </a:solidFill>
              <a:latin typeface="Arial" panose="020B0604020202020204" pitchFamily="34" charset="0"/>
              <a:cs typeface="Arial" panose="020B0604020202020204" pitchFamily="34" charset="0"/>
            </a:endParaRPr>
          </a:p>
          <a:p>
            <a:r>
              <a:rPr lang="en-US" sz="700" b="1" dirty="0">
                <a:solidFill>
                  <a:srgbClr val="333333"/>
                </a:solidFill>
                <a:latin typeface="Arial" panose="020B0604020202020204" pitchFamily="34" charset="0"/>
                <a:cs typeface="Arial" panose="020B0604020202020204" pitchFamily="34" charset="0"/>
              </a:rPr>
              <a:t>Update Knowledge Base of Analytics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Implement rules (pseudocode and native) and select machine learning models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See https://car.mitre.org/analytics/CAR-2016-03-002/</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See https://github.com/redcanaryco/atomic-red-team/tree/master/atomics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See https://github.com/reprise99/Sentinel-Queries</a:t>
            </a:r>
          </a:p>
        </p:txBody>
      </p:sp>
      <p:sp>
        <p:nvSpPr>
          <p:cNvPr id="8" name="Rectangle 7">
            <a:extLst>
              <a:ext uri="{FF2B5EF4-FFF2-40B4-BE49-F238E27FC236}">
                <a16:creationId xmlns:a16="http://schemas.microsoft.com/office/drawing/2014/main" id="{AE8FA530-CCFC-416B-92C4-E10A6DF05FCA}"/>
              </a:ext>
            </a:extLst>
          </p:cNvPr>
          <p:cNvSpPr/>
          <p:nvPr/>
        </p:nvSpPr>
        <p:spPr>
          <a:xfrm>
            <a:off x="1620838" y="3201085"/>
            <a:ext cx="2043112" cy="153888"/>
          </a:xfrm>
          <a:prstGeom prst="rect">
            <a:avLst/>
          </a:prstGeom>
        </p:spPr>
        <p:txBody>
          <a:bodyPr wrap="square">
            <a:spAutoFit/>
          </a:bodyPr>
          <a:lstStyle/>
          <a:p>
            <a:r>
              <a:rPr lang="en-US" sz="400" i="1" dirty="0">
                <a:latin typeface="Arial" panose="020B0604020202020204" pitchFamily="34" charset="0"/>
                <a:cs typeface="Arial" panose="020B0604020202020204" pitchFamily="34" charset="0"/>
              </a:rPr>
              <a:t>https://medium.com/mitre-attack/getting-started-with-attack-cti-4eb205be4b2f</a:t>
            </a:r>
          </a:p>
        </p:txBody>
      </p:sp>
      <p:pic>
        <p:nvPicPr>
          <p:cNvPr id="9" name="Picture 8">
            <a:extLst>
              <a:ext uri="{FF2B5EF4-FFF2-40B4-BE49-F238E27FC236}">
                <a16:creationId xmlns:a16="http://schemas.microsoft.com/office/drawing/2014/main" id="{53431813-170E-42FF-8253-193A2A2763B4}"/>
              </a:ext>
            </a:extLst>
          </p:cNvPr>
          <p:cNvPicPr>
            <a:picLocks noChangeAspect="1"/>
          </p:cNvPicPr>
          <p:nvPr/>
        </p:nvPicPr>
        <p:blipFill rotWithShape="1">
          <a:blip r:embed="rId3"/>
          <a:srcRect t="7018" b="43247"/>
          <a:stretch/>
        </p:blipFill>
        <p:spPr>
          <a:xfrm>
            <a:off x="5485205" y="810674"/>
            <a:ext cx="3129848" cy="1284825"/>
          </a:xfrm>
          <a:prstGeom prst="rect">
            <a:avLst/>
          </a:prstGeom>
          <a:ln>
            <a:solidFill>
              <a:schemeClr val="bg1">
                <a:lumMod val="65000"/>
              </a:schemeClr>
            </a:solidFill>
          </a:ln>
        </p:spPr>
      </p:pic>
      <p:sp>
        <p:nvSpPr>
          <p:cNvPr id="10" name="Rectangle 9">
            <a:extLst>
              <a:ext uri="{FF2B5EF4-FFF2-40B4-BE49-F238E27FC236}">
                <a16:creationId xmlns:a16="http://schemas.microsoft.com/office/drawing/2014/main" id="{4AF739A4-D026-4EA5-9205-EDD89EB02F36}"/>
              </a:ext>
            </a:extLst>
          </p:cNvPr>
          <p:cNvSpPr/>
          <p:nvPr/>
        </p:nvSpPr>
        <p:spPr>
          <a:xfrm>
            <a:off x="4572000" y="1232128"/>
            <a:ext cx="540533" cy="215444"/>
          </a:xfrm>
          <a:prstGeom prst="rect">
            <a:avLst/>
          </a:prstGeom>
        </p:spPr>
        <p:txBody>
          <a:bodyPr wrap="none">
            <a:spAutoFit/>
          </a:bodyPr>
          <a:lstStyle/>
          <a:p>
            <a:r>
              <a:rPr lang="en-US" sz="800" b="1" dirty="0">
                <a:solidFill>
                  <a:srgbClr val="333333"/>
                </a:solidFill>
                <a:latin typeface="Arial" panose="020B0604020202020204" pitchFamily="34" charset="0"/>
                <a:cs typeface="Arial" panose="020B0604020202020204" pitchFamily="34" charset="0"/>
              </a:rPr>
              <a:t>Tactics</a:t>
            </a:r>
            <a:endParaRPr lang="en-US" b="1" dirty="0"/>
          </a:p>
        </p:txBody>
      </p:sp>
      <p:sp>
        <p:nvSpPr>
          <p:cNvPr id="16" name="Arrow: Right 15">
            <a:extLst>
              <a:ext uri="{FF2B5EF4-FFF2-40B4-BE49-F238E27FC236}">
                <a16:creationId xmlns:a16="http://schemas.microsoft.com/office/drawing/2014/main" id="{5F25D291-CCF3-4836-B45A-4AA726938C0F}"/>
              </a:ext>
            </a:extLst>
          </p:cNvPr>
          <p:cNvSpPr/>
          <p:nvPr/>
        </p:nvSpPr>
        <p:spPr>
          <a:xfrm>
            <a:off x="5064517" y="1289050"/>
            <a:ext cx="107950" cy="95250"/>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DD2367E-2B85-42DA-B61C-C6D8A7C460C1}"/>
              </a:ext>
            </a:extLst>
          </p:cNvPr>
          <p:cNvSpPr/>
          <p:nvPr/>
        </p:nvSpPr>
        <p:spPr>
          <a:xfrm>
            <a:off x="5825733" y="2242006"/>
            <a:ext cx="699230" cy="215444"/>
          </a:xfrm>
          <a:prstGeom prst="rect">
            <a:avLst/>
          </a:prstGeom>
        </p:spPr>
        <p:txBody>
          <a:bodyPr wrap="none">
            <a:spAutoFit/>
          </a:bodyPr>
          <a:lstStyle/>
          <a:p>
            <a:r>
              <a:rPr lang="en-US" sz="800" b="1" dirty="0">
                <a:solidFill>
                  <a:srgbClr val="333333"/>
                </a:solidFill>
                <a:latin typeface="Arial" panose="020B0604020202020204" pitchFamily="34" charset="0"/>
                <a:cs typeface="Arial" panose="020B0604020202020204" pitchFamily="34" charset="0"/>
              </a:rPr>
              <a:t>Technique</a:t>
            </a:r>
            <a:endParaRPr lang="en-US" b="1" dirty="0"/>
          </a:p>
        </p:txBody>
      </p:sp>
      <p:sp>
        <p:nvSpPr>
          <p:cNvPr id="92" name="Arrow: Right 91">
            <a:extLst>
              <a:ext uri="{FF2B5EF4-FFF2-40B4-BE49-F238E27FC236}">
                <a16:creationId xmlns:a16="http://schemas.microsoft.com/office/drawing/2014/main" id="{8832589B-61DA-4AFB-B90F-0A83889D0D60}"/>
              </a:ext>
            </a:extLst>
          </p:cNvPr>
          <p:cNvSpPr/>
          <p:nvPr/>
        </p:nvSpPr>
        <p:spPr>
          <a:xfrm>
            <a:off x="6521450" y="2298928"/>
            <a:ext cx="107950" cy="95250"/>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95F23A6-A7C6-4218-9E3E-4CF7849F6B6C}"/>
              </a:ext>
            </a:extLst>
          </p:cNvPr>
          <p:cNvGrpSpPr/>
          <p:nvPr/>
        </p:nvGrpSpPr>
        <p:grpSpPr>
          <a:xfrm>
            <a:off x="360864" y="628650"/>
            <a:ext cx="248786" cy="230832"/>
            <a:chOff x="1602303" y="1777813"/>
            <a:chExt cx="322906" cy="299602"/>
          </a:xfrm>
        </p:grpSpPr>
        <p:sp>
          <p:nvSpPr>
            <p:cNvPr id="94" name="Oval 93">
              <a:extLst>
                <a:ext uri="{FF2B5EF4-FFF2-40B4-BE49-F238E27FC236}">
                  <a16:creationId xmlns:a16="http://schemas.microsoft.com/office/drawing/2014/main" id="{7ACCC418-4FC4-4697-AD0F-1EC7AFAA9015}"/>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3" name="TextBox 102">
              <a:extLst>
                <a:ext uri="{FF2B5EF4-FFF2-40B4-BE49-F238E27FC236}">
                  <a16:creationId xmlns:a16="http://schemas.microsoft.com/office/drawing/2014/main" id="{BB0194F6-088A-47B3-98D2-5D933F38A3C1}"/>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110" name="Group 109">
            <a:extLst>
              <a:ext uri="{FF2B5EF4-FFF2-40B4-BE49-F238E27FC236}">
                <a16:creationId xmlns:a16="http://schemas.microsoft.com/office/drawing/2014/main" id="{303D59E4-F943-415A-8324-5AECCB528C86}"/>
              </a:ext>
            </a:extLst>
          </p:cNvPr>
          <p:cNvGrpSpPr/>
          <p:nvPr/>
        </p:nvGrpSpPr>
        <p:grpSpPr>
          <a:xfrm>
            <a:off x="360864" y="1046598"/>
            <a:ext cx="248786" cy="230832"/>
            <a:chOff x="1602303" y="1777814"/>
            <a:chExt cx="322906" cy="299602"/>
          </a:xfrm>
        </p:grpSpPr>
        <p:sp>
          <p:nvSpPr>
            <p:cNvPr id="114" name="Oval 113">
              <a:extLst>
                <a:ext uri="{FF2B5EF4-FFF2-40B4-BE49-F238E27FC236}">
                  <a16:creationId xmlns:a16="http://schemas.microsoft.com/office/drawing/2014/main" id="{0B0CD059-3A91-4390-92B9-B6383CEF4EC3}"/>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5" name="TextBox 114">
              <a:extLst>
                <a:ext uri="{FF2B5EF4-FFF2-40B4-BE49-F238E27FC236}">
                  <a16:creationId xmlns:a16="http://schemas.microsoft.com/office/drawing/2014/main" id="{44B4B3EB-B37A-48A9-97CD-BD2FAA04D2D5}"/>
                </a:ext>
              </a:extLst>
            </p:cNvPr>
            <p:cNvSpPr txBox="1"/>
            <p:nvPr/>
          </p:nvSpPr>
          <p:spPr>
            <a:xfrm>
              <a:off x="1602303" y="1777814"/>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116" name="Group 115">
            <a:extLst>
              <a:ext uri="{FF2B5EF4-FFF2-40B4-BE49-F238E27FC236}">
                <a16:creationId xmlns:a16="http://schemas.microsoft.com/office/drawing/2014/main" id="{8E9D0A18-7C67-4BC5-8222-3FCB9673BF28}"/>
              </a:ext>
            </a:extLst>
          </p:cNvPr>
          <p:cNvGrpSpPr/>
          <p:nvPr/>
        </p:nvGrpSpPr>
        <p:grpSpPr>
          <a:xfrm>
            <a:off x="360864" y="3385865"/>
            <a:ext cx="248786" cy="230832"/>
            <a:chOff x="1602303" y="1777813"/>
            <a:chExt cx="322906" cy="299602"/>
          </a:xfrm>
        </p:grpSpPr>
        <p:sp>
          <p:nvSpPr>
            <p:cNvPr id="117" name="Oval 116">
              <a:extLst>
                <a:ext uri="{FF2B5EF4-FFF2-40B4-BE49-F238E27FC236}">
                  <a16:creationId xmlns:a16="http://schemas.microsoft.com/office/drawing/2014/main" id="{DF12AAB4-9E20-42C0-8141-2CC13CEDDE13}"/>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TextBox 117">
              <a:extLst>
                <a:ext uri="{FF2B5EF4-FFF2-40B4-BE49-F238E27FC236}">
                  <a16:creationId xmlns:a16="http://schemas.microsoft.com/office/drawing/2014/main" id="{CF6A657F-8041-44F3-9E3F-291433919B35}"/>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119" name="Group 118">
            <a:extLst>
              <a:ext uri="{FF2B5EF4-FFF2-40B4-BE49-F238E27FC236}">
                <a16:creationId xmlns:a16="http://schemas.microsoft.com/office/drawing/2014/main" id="{2C5BCFFA-DB20-4541-88A3-41786332CF8E}"/>
              </a:ext>
            </a:extLst>
          </p:cNvPr>
          <p:cNvGrpSpPr/>
          <p:nvPr/>
        </p:nvGrpSpPr>
        <p:grpSpPr>
          <a:xfrm>
            <a:off x="360864" y="3916435"/>
            <a:ext cx="248786" cy="230832"/>
            <a:chOff x="1602303" y="1777813"/>
            <a:chExt cx="322907" cy="299602"/>
          </a:xfrm>
        </p:grpSpPr>
        <p:sp>
          <p:nvSpPr>
            <p:cNvPr id="120" name="Oval 119">
              <a:extLst>
                <a:ext uri="{FF2B5EF4-FFF2-40B4-BE49-F238E27FC236}">
                  <a16:creationId xmlns:a16="http://schemas.microsoft.com/office/drawing/2014/main" id="{6FB31453-5916-4E80-A51B-1F074AA37E8B}"/>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1" name="TextBox 120">
              <a:extLst>
                <a:ext uri="{FF2B5EF4-FFF2-40B4-BE49-F238E27FC236}">
                  <a16:creationId xmlns:a16="http://schemas.microsoft.com/office/drawing/2014/main" id="{27F8D01F-06DE-412E-8AF8-E862F7E6FEA3}"/>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122" name="Group 121">
            <a:extLst>
              <a:ext uri="{FF2B5EF4-FFF2-40B4-BE49-F238E27FC236}">
                <a16:creationId xmlns:a16="http://schemas.microsoft.com/office/drawing/2014/main" id="{09D70A98-69DE-41CB-84D4-71BE5270C1FD}"/>
              </a:ext>
            </a:extLst>
          </p:cNvPr>
          <p:cNvGrpSpPr/>
          <p:nvPr/>
        </p:nvGrpSpPr>
        <p:grpSpPr>
          <a:xfrm>
            <a:off x="360864" y="4462535"/>
            <a:ext cx="248786" cy="230832"/>
            <a:chOff x="1602303" y="1777813"/>
            <a:chExt cx="322907" cy="299602"/>
          </a:xfrm>
        </p:grpSpPr>
        <p:sp>
          <p:nvSpPr>
            <p:cNvPr id="123" name="Oval 122">
              <a:extLst>
                <a:ext uri="{FF2B5EF4-FFF2-40B4-BE49-F238E27FC236}">
                  <a16:creationId xmlns:a16="http://schemas.microsoft.com/office/drawing/2014/main" id="{6A3903E0-27A0-4BBB-B8A6-D820FFAE9AE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4" name="TextBox 123">
              <a:extLst>
                <a:ext uri="{FF2B5EF4-FFF2-40B4-BE49-F238E27FC236}">
                  <a16:creationId xmlns:a16="http://schemas.microsoft.com/office/drawing/2014/main" id="{BCB5F444-5AAE-4ED8-839A-073D778EE6B9}"/>
                </a:ext>
              </a:extLst>
            </p:cNvPr>
            <p:cNvSpPr txBox="1"/>
            <p:nvPr/>
          </p:nvSpPr>
          <p:spPr>
            <a:xfrm>
              <a:off x="1602303" y="1777813"/>
              <a:ext cx="322907"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sp>
        <p:nvSpPr>
          <p:cNvPr id="127" name="Rectangle 126">
            <a:extLst>
              <a:ext uri="{FF2B5EF4-FFF2-40B4-BE49-F238E27FC236}">
                <a16:creationId xmlns:a16="http://schemas.microsoft.com/office/drawing/2014/main" id="{9663696D-8F78-4F52-9B64-A6BCFA62F147}"/>
              </a:ext>
            </a:extLst>
          </p:cNvPr>
          <p:cNvSpPr/>
          <p:nvPr/>
        </p:nvSpPr>
        <p:spPr>
          <a:xfrm>
            <a:off x="5397892" y="2079626"/>
            <a:ext cx="2152650" cy="153888"/>
          </a:xfrm>
          <a:prstGeom prst="rect">
            <a:avLst/>
          </a:prstGeom>
        </p:spPr>
        <p:txBody>
          <a:bodyPr wrap="square">
            <a:spAutoFit/>
          </a:bodyPr>
          <a:lstStyle/>
          <a:p>
            <a:r>
              <a:rPr lang="en-US" sz="400" i="1" dirty="0">
                <a:latin typeface="Arial" panose="020B0604020202020204" pitchFamily="34" charset="0"/>
                <a:cs typeface="Arial" panose="020B0604020202020204" pitchFamily="34" charset="0"/>
              </a:rPr>
              <a:t>https://car.mitre.org/analytics/CAR-2016-03-002/</a:t>
            </a:r>
          </a:p>
        </p:txBody>
      </p:sp>
      <p:sp>
        <p:nvSpPr>
          <p:cNvPr id="21" name="Rectangle 20">
            <a:extLst>
              <a:ext uri="{FF2B5EF4-FFF2-40B4-BE49-F238E27FC236}">
                <a16:creationId xmlns:a16="http://schemas.microsoft.com/office/drawing/2014/main" id="{568AFF75-2340-457B-936D-F4567BA4057D}"/>
              </a:ext>
            </a:extLst>
          </p:cNvPr>
          <p:cNvSpPr/>
          <p:nvPr/>
        </p:nvSpPr>
        <p:spPr>
          <a:xfrm>
            <a:off x="7581900" y="3029635"/>
            <a:ext cx="1492250" cy="153888"/>
          </a:xfrm>
          <a:prstGeom prst="rect">
            <a:avLst/>
          </a:prstGeom>
        </p:spPr>
        <p:txBody>
          <a:bodyPr wrap="square">
            <a:spAutoFit/>
          </a:bodyPr>
          <a:lstStyle/>
          <a:p>
            <a:r>
              <a:rPr lang="en-US" sz="400" i="1" dirty="0">
                <a:latin typeface="Arial" panose="020B0604020202020204" pitchFamily="34" charset="0"/>
                <a:cs typeface="Arial" panose="020B0604020202020204" pitchFamily="34" charset="0"/>
              </a:rPr>
              <a:t>https://attack.mitre.org/techniques/T1595/001/</a:t>
            </a:r>
          </a:p>
        </p:txBody>
      </p:sp>
      <p:pic>
        <p:nvPicPr>
          <p:cNvPr id="130" name="Picture 129">
            <a:extLst>
              <a:ext uri="{FF2B5EF4-FFF2-40B4-BE49-F238E27FC236}">
                <a16:creationId xmlns:a16="http://schemas.microsoft.com/office/drawing/2014/main" id="{F20C2F96-194A-4ADD-9C54-B5BB70A91AE5}"/>
              </a:ext>
            </a:extLst>
          </p:cNvPr>
          <p:cNvPicPr>
            <a:picLocks noChangeAspect="1"/>
          </p:cNvPicPr>
          <p:nvPr/>
        </p:nvPicPr>
        <p:blipFill rotWithShape="1">
          <a:blip r:embed="rId4"/>
          <a:srcRect l="22566" r="21390"/>
          <a:stretch/>
        </p:blipFill>
        <p:spPr>
          <a:xfrm>
            <a:off x="6478024" y="3359092"/>
            <a:ext cx="2108763" cy="1481196"/>
          </a:xfrm>
          <a:prstGeom prst="rect">
            <a:avLst/>
          </a:prstGeom>
        </p:spPr>
      </p:pic>
      <p:pic>
        <p:nvPicPr>
          <p:cNvPr id="29700" name="Picture 4" descr="https://miro.medium.com/v2/resize:fit:700/1*gjLGN35ps2MHGp1DWiI_TA.png">
            <a:extLst>
              <a:ext uri="{FF2B5EF4-FFF2-40B4-BE49-F238E27FC236}">
                <a16:creationId xmlns:a16="http://schemas.microsoft.com/office/drawing/2014/main" id="{9D79666C-7D27-4CAB-8DFC-A8BC8E8CE2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5912" y="1769109"/>
            <a:ext cx="2082801" cy="1249681"/>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31" name="Rectangle 130">
            <a:extLst>
              <a:ext uri="{FF2B5EF4-FFF2-40B4-BE49-F238E27FC236}">
                <a16:creationId xmlns:a16="http://schemas.microsoft.com/office/drawing/2014/main" id="{74ACF488-9DC3-4587-BB93-4CC050BC52EB}"/>
              </a:ext>
            </a:extLst>
          </p:cNvPr>
          <p:cNvSpPr/>
          <p:nvPr/>
        </p:nvSpPr>
        <p:spPr>
          <a:xfrm>
            <a:off x="6348413" y="3188156"/>
            <a:ext cx="2483372" cy="184666"/>
          </a:xfrm>
          <a:prstGeom prst="rect">
            <a:avLst/>
          </a:prstGeom>
        </p:spPr>
        <p:txBody>
          <a:bodyPr wrap="none">
            <a:spAutoFit/>
          </a:bodyPr>
          <a:lstStyle/>
          <a:p>
            <a:r>
              <a:rPr lang="en-US" sz="600" i="1" dirty="0">
                <a:solidFill>
                  <a:srgbClr val="333333"/>
                </a:solidFill>
                <a:latin typeface="Arial" panose="020B0604020202020204" pitchFamily="34" charset="0"/>
                <a:cs typeface="Arial" panose="020B0604020202020204" pitchFamily="34" charset="0"/>
              </a:rPr>
              <a:t>How to use Techniques and Rules to calculate an overall risk score</a:t>
            </a:r>
            <a:endParaRPr lang="en-US" sz="1400" i="1" dirty="0"/>
          </a:p>
        </p:txBody>
      </p:sp>
      <p:sp>
        <p:nvSpPr>
          <p:cNvPr id="132" name="Rectangle 131">
            <a:extLst>
              <a:ext uri="{FF2B5EF4-FFF2-40B4-BE49-F238E27FC236}">
                <a16:creationId xmlns:a16="http://schemas.microsoft.com/office/drawing/2014/main" id="{14BA687A-3899-41CE-BF7C-247EF7F618D0}"/>
              </a:ext>
            </a:extLst>
          </p:cNvPr>
          <p:cNvSpPr/>
          <p:nvPr/>
        </p:nvSpPr>
        <p:spPr>
          <a:xfrm>
            <a:off x="2838450" y="990600"/>
            <a:ext cx="1581150" cy="369332"/>
          </a:xfrm>
          <a:prstGeom prst="rect">
            <a:avLst/>
          </a:prstGeom>
        </p:spPr>
        <p:txBody>
          <a:bodyPr wrap="square">
            <a:spAutoFit/>
          </a:bodyPr>
          <a:lstStyle/>
          <a:p>
            <a:r>
              <a:rPr lang="en-US" sz="600" i="1" dirty="0">
                <a:solidFill>
                  <a:srgbClr val="333333"/>
                </a:solidFill>
                <a:latin typeface="Arial" panose="020B0604020202020204" pitchFamily="34" charset="0"/>
                <a:cs typeface="Arial" panose="020B0604020202020204" pitchFamily="34" charset="0"/>
              </a:rPr>
              <a:t>Workflow can also start at step #2, and use the MITRE ATT&amp;CK framework as a scenario generator</a:t>
            </a:r>
          </a:p>
        </p:txBody>
      </p:sp>
      <p:cxnSp>
        <p:nvCxnSpPr>
          <p:cNvPr id="23" name="Straight Connector 22">
            <a:extLst>
              <a:ext uri="{FF2B5EF4-FFF2-40B4-BE49-F238E27FC236}">
                <a16:creationId xmlns:a16="http://schemas.microsoft.com/office/drawing/2014/main" id="{63B18A1B-B777-4580-BF5C-BFBCCE32A5FF}"/>
              </a:ext>
            </a:extLst>
          </p:cNvPr>
          <p:cNvCxnSpPr>
            <a:cxnSpLocks/>
          </p:cNvCxnSpPr>
          <p:nvPr/>
        </p:nvCxnSpPr>
        <p:spPr>
          <a:xfrm>
            <a:off x="2082800" y="1162050"/>
            <a:ext cx="7747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133" name="Rectangle 132">
            <a:extLst>
              <a:ext uri="{FF2B5EF4-FFF2-40B4-BE49-F238E27FC236}">
                <a16:creationId xmlns:a16="http://schemas.microsoft.com/office/drawing/2014/main" id="{2CBEAF0A-8601-4D46-8CE4-B1296BC6A201}"/>
              </a:ext>
            </a:extLst>
          </p:cNvPr>
          <p:cNvSpPr/>
          <p:nvPr/>
        </p:nvSpPr>
        <p:spPr>
          <a:xfrm>
            <a:off x="7533090" y="3394531"/>
            <a:ext cx="928459" cy="184666"/>
          </a:xfrm>
          <a:prstGeom prst="rect">
            <a:avLst/>
          </a:prstGeom>
        </p:spPr>
        <p:txBody>
          <a:bodyPr wrap="none">
            <a:spAutoFit/>
          </a:bodyPr>
          <a:lstStyle/>
          <a:p>
            <a:r>
              <a:rPr lang="en-US" sz="600" dirty="0">
                <a:highlight>
                  <a:srgbClr val="FFFF00"/>
                </a:highlight>
                <a:latin typeface="Arial" panose="020B0604020202020204" pitchFamily="34" charset="0"/>
                <a:cs typeface="Arial" panose="020B0604020202020204" pitchFamily="34" charset="0"/>
              </a:rPr>
              <a:t>Files Deleted (T1485)</a:t>
            </a:r>
            <a:endParaRPr lang="en-US" sz="1400" dirty="0">
              <a:highlight>
                <a:srgbClr val="FFFF00"/>
              </a:highlight>
            </a:endParaRPr>
          </a:p>
        </p:txBody>
      </p:sp>
      <p:sp>
        <p:nvSpPr>
          <p:cNvPr id="134" name="Rectangle 133">
            <a:extLst>
              <a:ext uri="{FF2B5EF4-FFF2-40B4-BE49-F238E27FC236}">
                <a16:creationId xmlns:a16="http://schemas.microsoft.com/office/drawing/2014/main" id="{CA141E61-F363-44AE-A863-47657FC705D5}"/>
              </a:ext>
            </a:extLst>
          </p:cNvPr>
          <p:cNvSpPr/>
          <p:nvPr/>
        </p:nvSpPr>
        <p:spPr>
          <a:xfrm>
            <a:off x="7692634" y="3916025"/>
            <a:ext cx="1303562" cy="184666"/>
          </a:xfrm>
          <a:prstGeom prst="rect">
            <a:avLst/>
          </a:prstGeom>
        </p:spPr>
        <p:txBody>
          <a:bodyPr wrap="none">
            <a:spAutoFit/>
          </a:bodyPr>
          <a:lstStyle/>
          <a:p>
            <a:r>
              <a:rPr lang="en-US" sz="600" dirty="0">
                <a:highlight>
                  <a:srgbClr val="FFFF00"/>
                </a:highlight>
                <a:latin typeface="Arial" panose="020B0604020202020204" pitchFamily="34" charset="0"/>
                <a:cs typeface="Arial" panose="020B0604020202020204" pitchFamily="34" charset="0"/>
              </a:rPr>
              <a:t>Employee Leaving the Company</a:t>
            </a:r>
            <a:endParaRPr lang="en-US" sz="1400" dirty="0">
              <a:highlight>
                <a:srgbClr val="FFFF00"/>
              </a:highlight>
            </a:endParaRPr>
          </a:p>
        </p:txBody>
      </p:sp>
      <p:sp>
        <p:nvSpPr>
          <p:cNvPr id="135" name="Rectangle 134">
            <a:extLst>
              <a:ext uri="{FF2B5EF4-FFF2-40B4-BE49-F238E27FC236}">
                <a16:creationId xmlns:a16="http://schemas.microsoft.com/office/drawing/2014/main" id="{8FFADAFB-941A-479C-AA2E-D827E914EE7D}"/>
              </a:ext>
            </a:extLst>
          </p:cNvPr>
          <p:cNvSpPr/>
          <p:nvPr/>
        </p:nvSpPr>
        <p:spPr>
          <a:xfrm>
            <a:off x="7571190" y="4473238"/>
            <a:ext cx="1354858" cy="184666"/>
          </a:xfrm>
          <a:prstGeom prst="rect">
            <a:avLst/>
          </a:prstGeom>
        </p:spPr>
        <p:txBody>
          <a:bodyPr wrap="none">
            <a:spAutoFit/>
          </a:bodyPr>
          <a:lstStyle/>
          <a:p>
            <a:r>
              <a:rPr lang="en-US" sz="600" dirty="0">
                <a:highlight>
                  <a:srgbClr val="FFFF00"/>
                </a:highlight>
                <a:latin typeface="Arial" panose="020B0604020202020204" pitchFamily="34" charset="0"/>
                <a:cs typeface="Arial" panose="020B0604020202020204" pitchFamily="34" charset="0"/>
              </a:rPr>
              <a:t>Unusual Access Attempts (T1078)</a:t>
            </a:r>
            <a:endParaRPr lang="en-US" sz="1400" dirty="0">
              <a:highlight>
                <a:srgbClr val="FFFF00"/>
              </a:highlight>
            </a:endParaRPr>
          </a:p>
        </p:txBody>
      </p:sp>
      <p:cxnSp>
        <p:nvCxnSpPr>
          <p:cNvPr id="64" name="Straight Connector 63">
            <a:extLst>
              <a:ext uri="{FF2B5EF4-FFF2-40B4-BE49-F238E27FC236}">
                <a16:creationId xmlns:a16="http://schemas.microsoft.com/office/drawing/2014/main" id="{8352169B-0FC3-4292-B9C1-6EE019619818}"/>
              </a:ext>
            </a:extLst>
          </p:cNvPr>
          <p:cNvCxnSpPr>
            <a:cxnSpLocks/>
          </p:cNvCxnSpPr>
          <p:nvPr/>
        </p:nvCxnSpPr>
        <p:spPr>
          <a:xfrm flipH="1">
            <a:off x="7646597" y="3543300"/>
            <a:ext cx="147636" cy="257175"/>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6032CA6A-8EB1-4069-AA8B-7FB85E651E61}"/>
              </a:ext>
            </a:extLst>
          </p:cNvPr>
          <p:cNvCxnSpPr>
            <a:cxnSpLocks/>
          </p:cNvCxnSpPr>
          <p:nvPr/>
        </p:nvCxnSpPr>
        <p:spPr>
          <a:xfrm>
            <a:off x="7641833" y="4319588"/>
            <a:ext cx="133351" cy="195262"/>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85D2A78-D3A3-4DB5-A709-26E72E29083C}"/>
              </a:ext>
            </a:extLst>
          </p:cNvPr>
          <p:cNvCxnSpPr>
            <a:cxnSpLocks/>
          </p:cNvCxnSpPr>
          <p:nvPr/>
        </p:nvCxnSpPr>
        <p:spPr>
          <a:xfrm flipH="1">
            <a:off x="7579922" y="4024313"/>
            <a:ext cx="195262" cy="52387"/>
          </a:xfrm>
          <a:prstGeom prst="line">
            <a:avLst/>
          </a:prstGeom>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95C8E9FC-B752-4E6C-B144-6722A2DE5E1A}"/>
              </a:ext>
            </a:extLst>
          </p:cNvPr>
          <p:cNvSpPr/>
          <p:nvPr/>
        </p:nvSpPr>
        <p:spPr>
          <a:xfrm>
            <a:off x="1157287" y="4989612"/>
            <a:ext cx="2386013" cy="153888"/>
          </a:xfrm>
          <a:prstGeom prst="rect">
            <a:avLst/>
          </a:prstGeom>
        </p:spPr>
        <p:txBody>
          <a:bodyPr wrap="square">
            <a:spAutoFit/>
          </a:bodyPr>
          <a:lstStyle/>
          <a:p>
            <a:r>
              <a:rPr lang="en-US" sz="400" dirty="0">
                <a:latin typeface="Arial" panose="020B0604020202020204" pitchFamily="34" charset="0"/>
                <a:cs typeface="Arial" panose="020B0604020202020204" pitchFamily="34" charset="0"/>
              </a:rPr>
              <a:t>[1] https://medium.com/mitre-attack/getting-started-with-attack-detection-a8e49e4960d0</a:t>
            </a:r>
          </a:p>
        </p:txBody>
      </p:sp>
      <p:sp>
        <p:nvSpPr>
          <p:cNvPr id="138" name="Rectangle 137">
            <a:extLst>
              <a:ext uri="{FF2B5EF4-FFF2-40B4-BE49-F238E27FC236}">
                <a16:creationId xmlns:a16="http://schemas.microsoft.com/office/drawing/2014/main" id="{31D6E612-6D26-4B44-B63E-F6EC385586C2}"/>
              </a:ext>
            </a:extLst>
          </p:cNvPr>
          <p:cNvSpPr/>
          <p:nvPr/>
        </p:nvSpPr>
        <p:spPr>
          <a:xfrm>
            <a:off x="4594617" y="776288"/>
            <a:ext cx="957261" cy="369332"/>
          </a:xfrm>
          <a:prstGeom prst="rect">
            <a:avLst/>
          </a:prstGeom>
        </p:spPr>
        <p:txBody>
          <a:bodyPr wrap="square">
            <a:spAutoFit/>
          </a:bodyPr>
          <a:lstStyle/>
          <a:p>
            <a:r>
              <a:rPr lang="en-US" sz="600" i="1" dirty="0">
                <a:solidFill>
                  <a:srgbClr val="333333"/>
                </a:solidFill>
                <a:latin typeface="Arial" panose="020B0604020202020204" pitchFamily="34" charset="0"/>
                <a:cs typeface="Arial" panose="020B0604020202020204" pitchFamily="34" charset="0"/>
              </a:rPr>
              <a:t>The Enterprise Matrix is more complete and can also be used</a:t>
            </a:r>
          </a:p>
        </p:txBody>
      </p:sp>
      <p:pic>
        <p:nvPicPr>
          <p:cNvPr id="29702" name="Picture 6" descr="thumbnail image 7 of blog post titled &#10; &#10; &#10;  &#10; &#10; &#10; &#10;    &#10;  &#10;   &#10;    &#10;      &#10;       Microsoft scores highest in threat visibility coverage for MITRE ATT&amp;CK for ICS&#10;       &#10;      &#10;     &#10;   &#10;  &#10; &#10;   &#10; &#10; &#10; &#10; &#10; &#10;">
            <a:extLst>
              <a:ext uri="{FF2B5EF4-FFF2-40B4-BE49-F238E27FC236}">
                <a16:creationId xmlns:a16="http://schemas.microsoft.com/office/drawing/2014/main" id="{A7448715-2CAD-48EA-A258-DD980A87591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390"/>
          <a:stretch/>
        </p:blipFill>
        <p:spPr bwMode="auto">
          <a:xfrm>
            <a:off x="4419600" y="3843337"/>
            <a:ext cx="2568157" cy="762001"/>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05C390B4-E334-4EC3-B935-B0799F44C23D}"/>
              </a:ext>
            </a:extLst>
          </p:cNvPr>
          <p:cNvSpPr/>
          <p:nvPr/>
        </p:nvSpPr>
        <p:spPr>
          <a:xfrm>
            <a:off x="4333875" y="3631068"/>
            <a:ext cx="1212191" cy="184666"/>
          </a:xfrm>
          <a:prstGeom prst="rect">
            <a:avLst/>
          </a:prstGeom>
        </p:spPr>
        <p:txBody>
          <a:bodyPr wrap="none">
            <a:spAutoFit/>
          </a:bodyPr>
          <a:lstStyle/>
          <a:p>
            <a:r>
              <a:rPr lang="en-US" sz="600" i="1" dirty="0">
                <a:solidFill>
                  <a:srgbClr val="333333"/>
                </a:solidFill>
                <a:latin typeface="Arial" panose="020B0604020202020204" pitchFamily="34" charset="0"/>
                <a:cs typeface="Arial" panose="020B0604020202020204" pitchFamily="34" charset="0"/>
              </a:rPr>
              <a:t>Using Kill-Chain and ATT&amp;CK</a:t>
            </a:r>
            <a:endParaRPr lang="en-US" sz="1400" i="1" dirty="0"/>
          </a:p>
        </p:txBody>
      </p:sp>
      <p:sp>
        <p:nvSpPr>
          <p:cNvPr id="53" name="Rectangle 52">
            <a:extLst>
              <a:ext uri="{FF2B5EF4-FFF2-40B4-BE49-F238E27FC236}">
                <a16:creationId xmlns:a16="http://schemas.microsoft.com/office/drawing/2014/main" id="{8BD1C76C-34BB-4DBB-8F7F-FD042B972896}"/>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3886D41-F865-491B-B524-7A6F825508C2}"/>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55" name="Rectangle 54">
            <a:extLst>
              <a:ext uri="{FF2B5EF4-FFF2-40B4-BE49-F238E27FC236}">
                <a16:creationId xmlns:a16="http://schemas.microsoft.com/office/drawing/2014/main" id="{A21ACD8B-479B-49B2-B2F2-80E1E2AED45D}"/>
              </a:ext>
            </a:extLst>
          </p:cNvPr>
          <p:cNvSpPr/>
          <p:nvPr/>
        </p:nvSpPr>
        <p:spPr>
          <a:xfrm>
            <a:off x="726378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56" name="Rectangle 55">
            <a:extLst>
              <a:ext uri="{FF2B5EF4-FFF2-40B4-BE49-F238E27FC236}">
                <a16:creationId xmlns:a16="http://schemas.microsoft.com/office/drawing/2014/main" id="{75144FC7-437A-4BA9-9951-9680A9C54F18}"/>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4313094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01745EE3-2FCF-4734-92C1-4EF2B47EDD75}"/>
              </a:ext>
            </a:extLst>
          </p:cNvPr>
          <p:cNvSpPr/>
          <p:nvPr/>
        </p:nvSpPr>
        <p:spPr>
          <a:xfrm>
            <a:off x="833375" y="820115"/>
            <a:ext cx="7556244" cy="175163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8A609B4-54E0-4113-AAEF-E97AADB5DCB5}"/>
              </a:ext>
            </a:extLst>
          </p:cNvPr>
          <p:cNvSpPr/>
          <p:nvPr/>
        </p:nvSpPr>
        <p:spPr>
          <a:xfrm>
            <a:off x="855107" y="859586"/>
            <a:ext cx="7519272" cy="25793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006C4450-F1BA-485A-BFA0-2E61DA946A9A}"/>
              </a:ext>
            </a:extLst>
          </p:cNvPr>
          <p:cNvSpPr txBox="1"/>
          <p:nvPr/>
        </p:nvSpPr>
        <p:spPr>
          <a:xfrm>
            <a:off x="4099686" y="878362"/>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Data Collection</a:t>
            </a:r>
          </a:p>
        </p:txBody>
      </p:sp>
      <p:cxnSp>
        <p:nvCxnSpPr>
          <p:cNvPr id="83" name="Straight Connector 82">
            <a:extLst>
              <a:ext uri="{FF2B5EF4-FFF2-40B4-BE49-F238E27FC236}">
                <a16:creationId xmlns:a16="http://schemas.microsoft.com/office/drawing/2014/main" id="{3C22B220-7072-4243-BB52-E13F11667D18}"/>
              </a:ext>
            </a:extLst>
          </p:cNvPr>
          <p:cNvCxnSpPr/>
          <p:nvPr/>
        </p:nvCxnSpPr>
        <p:spPr>
          <a:xfrm>
            <a:off x="7027438" y="2006445"/>
            <a:ext cx="0" cy="41726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FDA7B56-BE9F-40A0-894C-8AEF072E1268}"/>
              </a:ext>
            </a:extLst>
          </p:cNvPr>
          <p:cNvCxnSpPr>
            <a:cxnSpLocks/>
          </p:cNvCxnSpPr>
          <p:nvPr/>
        </p:nvCxnSpPr>
        <p:spPr>
          <a:xfrm>
            <a:off x="1522205" y="2358408"/>
            <a:ext cx="6241618" cy="0"/>
          </a:xfrm>
          <a:prstGeom prst="line">
            <a:avLst/>
          </a:prstGeom>
          <a:ln w="228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3A154051-2926-4E22-BCAD-842B18F948FC}"/>
              </a:ext>
            </a:extLst>
          </p:cNvPr>
          <p:cNvSpPr>
            <a:spLocks noGrp="1"/>
          </p:cNvSpPr>
          <p:nvPr>
            <p:ph type="title"/>
          </p:nvPr>
        </p:nvSpPr>
        <p:spPr/>
        <p:txBody>
          <a:bodyPr/>
          <a:lstStyle/>
          <a:p>
            <a:r>
              <a:rPr lang="en-US" b="1" dirty="0"/>
              <a:t>System Design</a:t>
            </a:r>
            <a:br>
              <a:rPr lang="en-US" b="1" dirty="0"/>
            </a:br>
            <a:r>
              <a:rPr lang="en-US" dirty="0"/>
              <a:t>Context</a:t>
            </a:r>
          </a:p>
        </p:txBody>
      </p:sp>
      <p:cxnSp>
        <p:nvCxnSpPr>
          <p:cNvPr id="11" name="Straight Connector 94">
            <a:extLst>
              <a:ext uri="{FF2B5EF4-FFF2-40B4-BE49-F238E27FC236}">
                <a16:creationId xmlns:a16="http://schemas.microsoft.com/office/drawing/2014/main" id="{E78F088E-8AA8-45C2-A70B-C36E50C970A1}"/>
              </a:ext>
            </a:extLst>
          </p:cNvPr>
          <p:cNvCxnSpPr>
            <a:cxnSpLocks/>
          </p:cNvCxnSpPr>
          <p:nvPr/>
        </p:nvCxnSpPr>
        <p:spPr>
          <a:xfrm>
            <a:off x="4006865" y="4047727"/>
            <a:ext cx="424" cy="233475"/>
          </a:xfrm>
          <a:prstGeom prst="straightConnector1">
            <a:avLst/>
          </a:prstGeom>
          <a:ln w="101600" cap="rnd">
            <a:solidFill>
              <a:srgbClr val="C00000">
                <a:alpha val="3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94">
            <a:extLst>
              <a:ext uri="{FF2B5EF4-FFF2-40B4-BE49-F238E27FC236}">
                <a16:creationId xmlns:a16="http://schemas.microsoft.com/office/drawing/2014/main" id="{FAB23851-68BC-4CDB-8ACA-EEB24FEF27A2}"/>
              </a:ext>
            </a:extLst>
          </p:cNvPr>
          <p:cNvCxnSpPr>
            <a:cxnSpLocks/>
          </p:cNvCxnSpPr>
          <p:nvPr/>
        </p:nvCxnSpPr>
        <p:spPr>
          <a:xfrm>
            <a:off x="5160454" y="4047727"/>
            <a:ext cx="424" cy="233475"/>
          </a:xfrm>
          <a:prstGeom prst="straightConnector1">
            <a:avLst/>
          </a:prstGeom>
          <a:ln w="101600" cap="rnd">
            <a:solidFill>
              <a:srgbClr val="C00000">
                <a:alpha val="3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B986516-FE84-42B2-A8D7-B2AFA29DCB04}"/>
              </a:ext>
            </a:extLst>
          </p:cNvPr>
          <p:cNvCxnSpPr>
            <a:cxnSpLocks/>
          </p:cNvCxnSpPr>
          <p:nvPr/>
        </p:nvCxnSpPr>
        <p:spPr>
          <a:xfrm>
            <a:off x="4558658" y="2592047"/>
            <a:ext cx="0" cy="502368"/>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EE0085B1-027F-487C-948A-85D962788700}"/>
              </a:ext>
            </a:extLst>
          </p:cNvPr>
          <p:cNvSpPr/>
          <p:nvPr/>
        </p:nvSpPr>
        <p:spPr>
          <a:xfrm>
            <a:off x="2912598" y="2915273"/>
            <a:ext cx="3415296" cy="1155534"/>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894246F-320E-4991-93D8-48D3B90C1D81}"/>
              </a:ext>
            </a:extLst>
          </p:cNvPr>
          <p:cNvCxnSpPr/>
          <p:nvPr/>
        </p:nvCxnSpPr>
        <p:spPr>
          <a:xfrm>
            <a:off x="5817763" y="2063595"/>
            <a:ext cx="0" cy="27432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18CF53A-2B11-427B-A07A-8D8A44199D91}"/>
              </a:ext>
            </a:extLst>
          </p:cNvPr>
          <p:cNvCxnSpPr/>
          <p:nvPr/>
        </p:nvCxnSpPr>
        <p:spPr>
          <a:xfrm>
            <a:off x="4561777" y="2014797"/>
            <a:ext cx="0" cy="27432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3A8EC89-92B7-4014-B511-3B56A31DA18C}"/>
              </a:ext>
            </a:extLst>
          </p:cNvPr>
          <p:cNvCxnSpPr/>
          <p:nvPr/>
        </p:nvCxnSpPr>
        <p:spPr>
          <a:xfrm>
            <a:off x="2123567" y="1984017"/>
            <a:ext cx="0" cy="41726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D7C7192-128B-434A-94FD-1B3769AA48FD}"/>
              </a:ext>
            </a:extLst>
          </p:cNvPr>
          <p:cNvCxnSpPr/>
          <p:nvPr/>
        </p:nvCxnSpPr>
        <p:spPr>
          <a:xfrm>
            <a:off x="3373037" y="1984017"/>
            <a:ext cx="0" cy="41726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E75E5FE-39B6-4B1B-A7D5-F1F9E9A8F8F1}"/>
              </a:ext>
            </a:extLst>
          </p:cNvPr>
          <p:cNvSpPr txBox="1"/>
          <p:nvPr/>
        </p:nvSpPr>
        <p:spPr>
          <a:xfrm>
            <a:off x="4029497" y="2246402"/>
            <a:ext cx="1043940"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Transport</a:t>
            </a:r>
          </a:p>
        </p:txBody>
      </p:sp>
      <p:grpSp>
        <p:nvGrpSpPr>
          <p:cNvPr id="28" name="Group 27">
            <a:extLst>
              <a:ext uri="{FF2B5EF4-FFF2-40B4-BE49-F238E27FC236}">
                <a16:creationId xmlns:a16="http://schemas.microsoft.com/office/drawing/2014/main" id="{D9A88CE8-31C4-43BF-8929-5D9258E243D0}"/>
              </a:ext>
            </a:extLst>
          </p:cNvPr>
          <p:cNvGrpSpPr/>
          <p:nvPr/>
        </p:nvGrpSpPr>
        <p:grpSpPr>
          <a:xfrm>
            <a:off x="1633850" y="1359383"/>
            <a:ext cx="982980" cy="742405"/>
            <a:chOff x="555470" y="1209260"/>
            <a:chExt cx="982980" cy="742405"/>
          </a:xfrm>
        </p:grpSpPr>
        <p:sp>
          <p:nvSpPr>
            <p:cNvPr id="29" name="Rectangle 28">
              <a:extLst>
                <a:ext uri="{FF2B5EF4-FFF2-40B4-BE49-F238E27FC236}">
                  <a16:creationId xmlns:a16="http://schemas.microsoft.com/office/drawing/2014/main" id="{0B7371D3-1308-411B-92FE-3930D1A41FD0}"/>
                </a:ext>
              </a:extLst>
            </p:cNvPr>
            <p:cNvSpPr/>
            <p:nvPr/>
          </p:nvSpPr>
          <p:spPr>
            <a:xfrm>
              <a:off x="555470" y="1209260"/>
              <a:ext cx="982980" cy="74240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B2C99F-3256-4BB3-8B51-FD085600DD48}"/>
                </a:ext>
              </a:extLst>
            </p:cNvPr>
            <p:cNvSpPr/>
            <p:nvPr/>
          </p:nvSpPr>
          <p:spPr>
            <a:xfrm>
              <a:off x="669770" y="1297665"/>
              <a:ext cx="754380" cy="31362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E155C0F-282D-49BD-8BBF-A1F0E8FFC696}"/>
                </a:ext>
              </a:extLst>
            </p:cNvPr>
            <p:cNvSpPr txBox="1"/>
            <p:nvPr/>
          </p:nvSpPr>
          <p:spPr>
            <a:xfrm>
              <a:off x="574646" y="1297980"/>
              <a:ext cx="944628" cy="33855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JUMP </a:t>
              </a:r>
            </a:p>
            <a:p>
              <a:pPr algn="ctr"/>
              <a:r>
                <a:rPr lang="en-US" sz="800" b="1" dirty="0">
                  <a:latin typeface="Arial" panose="020B0604020202020204" pitchFamily="34" charset="0"/>
                  <a:cs typeface="Arial" panose="020B0604020202020204" pitchFamily="34" charset="0"/>
                </a:rPr>
                <a:t>SERVER</a:t>
              </a:r>
            </a:p>
          </p:txBody>
        </p:sp>
        <p:sp>
          <p:nvSpPr>
            <p:cNvPr id="32" name="TextBox 31">
              <a:extLst>
                <a:ext uri="{FF2B5EF4-FFF2-40B4-BE49-F238E27FC236}">
                  <a16:creationId xmlns:a16="http://schemas.microsoft.com/office/drawing/2014/main" id="{5F2A798E-122F-4BF5-8740-91D99662D87C}"/>
                </a:ext>
              </a:extLst>
            </p:cNvPr>
            <p:cNvSpPr txBox="1"/>
            <p:nvPr/>
          </p:nvSpPr>
          <p:spPr>
            <a:xfrm>
              <a:off x="669770" y="1666700"/>
              <a:ext cx="754380" cy="200055"/>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Commands</a:t>
              </a:r>
            </a:p>
          </p:txBody>
        </p:sp>
      </p:grpSp>
      <p:grpSp>
        <p:nvGrpSpPr>
          <p:cNvPr id="33" name="Group 32">
            <a:extLst>
              <a:ext uri="{FF2B5EF4-FFF2-40B4-BE49-F238E27FC236}">
                <a16:creationId xmlns:a16="http://schemas.microsoft.com/office/drawing/2014/main" id="{37CDCDE6-199B-4FA1-AABB-468FCE02376E}"/>
              </a:ext>
            </a:extLst>
          </p:cNvPr>
          <p:cNvGrpSpPr/>
          <p:nvPr/>
        </p:nvGrpSpPr>
        <p:grpSpPr>
          <a:xfrm>
            <a:off x="2855472" y="1359383"/>
            <a:ext cx="982980" cy="742405"/>
            <a:chOff x="555470" y="1209260"/>
            <a:chExt cx="982980" cy="742405"/>
          </a:xfrm>
        </p:grpSpPr>
        <p:sp>
          <p:nvSpPr>
            <p:cNvPr id="34" name="Rectangle 33">
              <a:extLst>
                <a:ext uri="{FF2B5EF4-FFF2-40B4-BE49-F238E27FC236}">
                  <a16:creationId xmlns:a16="http://schemas.microsoft.com/office/drawing/2014/main" id="{D0A1B533-2291-4F57-9DED-3ED0F039A895}"/>
                </a:ext>
              </a:extLst>
            </p:cNvPr>
            <p:cNvSpPr/>
            <p:nvPr/>
          </p:nvSpPr>
          <p:spPr>
            <a:xfrm>
              <a:off x="555470" y="1209260"/>
              <a:ext cx="982980" cy="74240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B7DBD57-14AD-4AED-9B1F-2C141504ECA0}"/>
                </a:ext>
              </a:extLst>
            </p:cNvPr>
            <p:cNvSpPr/>
            <p:nvPr/>
          </p:nvSpPr>
          <p:spPr>
            <a:xfrm>
              <a:off x="669770" y="1297665"/>
              <a:ext cx="754380" cy="31362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580E6A6-E8BA-4931-BD83-51517C44A0A0}"/>
                </a:ext>
              </a:extLst>
            </p:cNvPr>
            <p:cNvSpPr txBox="1"/>
            <p:nvPr/>
          </p:nvSpPr>
          <p:spPr>
            <a:xfrm>
              <a:off x="574646" y="1297980"/>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SOP</a:t>
              </a:r>
            </a:p>
          </p:txBody>
        </p:sp>
        <p:sp>
          <p:nvSpPr>
            <p:cNvPr id="37" name="TextBox 36">
              <a:extLst>
                <a:ext uri="{FF2B5EF4-FFF2-40B4-BE49-F238E27FC236}">
                  <a16:creationId xmlns:a16="http://schemas.microsoft.com/office/drawing/2014/main" id="{3E9BCE3B-BC8D-4D02-8517-EF2A0C8BD0E5}"/>
                </a:ext>
              </a:extLst>
            </p:cNvPr>
            <p:cNvSpPr txBox="1"/>
            <p:nvPr/>
          </p:nvSpPr>
          <p:spPr>
            <a:xfrm>
              <a:off x="669770" y="1666700"/>
              <a:ext cx="754380" cy="184666"/>
            </a:xfrm>
            <a:prstGeom prst="rect">
              <a:avLst/>
            </a:prstGeom>
            <a:noFill/>
            <a:ln>
              <a:solidFill>
                <a:schemeClr val="bg1">
                  <a:lumMod val="75000"/>
                </a:schemeClr>
              </a:solidFill>
              <a:prstDash val="sysDot"/>
            </a:ln>
          </p:spPr>
          <p:txBody>
            <a:bodyPr wrap="square" rtlCol="0">
              <a:spAutoFit/>
            </a:bodyPr>
            <a:lstStyle/>
            <a:p>
              <a:pPr algn="ctr"/>
              <a:r>
                <a:rPr lang="en-US" sz="600" i="1" dirty="0">
                  <a:latin typeface="Arial" panose="020B0604020202020204" pitchFamily="34" charset="0"/>
                  <a:cs typeface="Arial" panose="020B0604020202020204" pitchFamily="34" charset="0"/>
                </a:rPr>
                <a:t>Change Orders</a:t>
              </a:r>
            </a:p>
          </p:txBody>
        </p:sp>
      </p:grpSp>
      <p:sp>
        <p:nvSpPr>
          <p:cNvPr id="43" name="TextBox 42">
            <a:extLst>
              <a:ext uri="{FF2B5EF4-FFF2-40B4-BE49-F238E27FC236}">
                <a16:creationId xmlns:a16="http://schemas.microsoft.com/office/drawing/2014/main" id="{88E3C455-9F17-4FBC-B2A0-CCFDDC92C731}"/>
              </a:ext>
            </a:extLst>
          </p:cNvPr>
          <p:cNvSpPr txBox="1"/>
          <p:nvPr/>
        </p:nvSpPr>
        <p:spPr>
          <a:xfrm>
            <a:off x="3122974" y="3399092"/>
            <a:ext cx="754380" cy="338554"/>
          </a:xfrm>
          <a:prstGeom prst="rect">
            <a:avLst/>
          </a:prstGeom>
          <a:noFill/>
          <a:ln>
            <a:solidFill>
              <a:schemeClr val="bg1">
                <a:lumMod val="75000"/>
              </a:schemeClr>
            </a:solidFill>
            <a:prstDash val="sysDot"/>
          </a:ln>
        </p:spPr>
        <p:txBody>
          <a:bodyPr wrap="square" rtlCol="0">
            <a:spAutoFit/>
          </a:bodyPr>
          <a:lstStyle/>
          <a:p>
            <a:pPr algn="ctr"/>
            <a:r>
              <a:rPr lang="en-US" sz="800" dirty="0">
                <a:latin typeface="Arial" panose="020B0604020202020204" pitchFamily="34" charset="0"/>
                <a:cs typeface="Arial" panose="020B0604020202020204" pitchFamily="34" charset="0"/>
              </a:rPr>
              <a:t>Behavior Model</a:t>
            </a:r>
          </a:p>
        </p:txBody>
      </p:sp>
      <p:pic>
        <p:nvPicPr>
          <p:cNvPr id="44" name="Picture 43">
            <a:extLst>
              <a:ext uri="{FF2B5EF4-FFF2-40B4-BE49-F238E27FC236}">
                <a16:creationId xmlns:a16="http://schemas.microsoft.com/office/drawing/2014/main" id="{64D1CCC4-1108-4A3F-B379-137D761BCC99}"/>
              </a:ext>
            </a:extLst>
          </p:cNvPr>
          <p:cNvPicPr>
            <a:picLocks noChangeAspect="1"/>
          </p:cNvPicPr>
          <p:nvPr/>
        </p:nvPicPr>
        <p:blipFill>
          <a:blip r:embed="rId2"/>
          <a:stretch>
            <a:fillRect/>
          </a:stretch>
        </p:blipFill>
        <p:spPr>
          <a:xfrm>
            <a:off x="3813786" y="3595961"/>
            <a:ext cx="130652" cy="153879"/>
          </a:xfrm>
          <a:prstGeom prst="rect">
            <a:avLst/>
          </a:prstGeom>
        </p:spPr>
      </p:pic>
      <p:sp>
        <p:nvSpPr>
          <p:cNvPr id="45" name="TextBox 44">
            <a:extLst>
              <a:ext uri="{FF2B5EF4-FFF2-40B4-BE49-F238E27FC236}">
                <a16:creationId xmlns:a16="http://schemas.microsoft.com/office/drawing/2014/main" id="{AD02C6EB-91DA-4FF7-8482-DA2698EECD0F}"/>
              </a:ext>
            </a:extLst>
          </p:cNvPr>
          <p:cNvSpPr txBox="1"/>
          <p:nvPr/>
        </p:nvSpPr>
        <p:spPr>
          <a:xfrm>
            <a:off x="4691075" y="4532511"/>
            <a:ext cx="983676" cy="307777"/>
          </a:xfrm>
          <a:prstGeom prst="rect">
            <a:avLst/>
          </a:prstGeom>
          <a:noFill/>
          <a:ln>
            <a:no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Generate rule –based alarm</a:t>
            </a:r>
          </a:p>
        </p:txBody>
      </p:sp>
      <p:pic>
        <p:nvPicPr>
          <p:cNvPr id="46" name="Picture 45">
            <a:extLst>
              <a:ext uri="{FF2B5EF4-FFF2-40B4-BE49-F238E27FC236}">
                <a16:creationId xmlns:a16="http://schemas.microsoft.com/office/drawing/2014/main" id="{51D70186-5E28-468E-9D71-BAC9F94DA46D}"/>
              </a:ext>
            </a:extLst>
          </p:cNvPr>
          <p:cNvPicPr>
            <a:picLocks noChangeAspect="1"/>
          </p:cNvPicPr>
          <p:nvPr/>
        </p:nvPicPr>
        <p:blipFill>
          <a:blip r:embed="rId3"/>
          <a:stretch>
            <a:fillRect/>
          </a:stretch>
        </p:blipFill>
        <p:spPr>
          <a:xfrm>
            <a:off x="3923320" y="4384053"/>
            <a:ext cx="167937" cy="167937"/>
          </a:xfrm>
          <a:prstGeom prst="rect">
            <a:avLst/>
          </a:prstGeom>
        </p:spPr>
      </p:pic>
      <p:grpSp>
        <p:nvGrpSpPr>
          <p:cNvPr id="47" name="Group 46">
            <a:extLst>
              <a:ext uri="{FF2B5EF4-FFF2-40B4-BE49-F238E27FC236}">
                <a16:creationId xmlns:a16="http://schemas.microsoft.com/office/drawing/2014/main" id="{42788C8C-A57E-40DC-A207-8741DF2B383F}"/>
              </a:ext>
            </a:extLst>
          </p:cNvPr>
          <p:cNvGrpSpPr/>
          <p:nvPr/>
        </p:nvGrpSpPr>
        <p:grpSpPr>
          <a:xfrm>
            <a:off x="4109641" y="1359383"/>
            <a:ext cx="982980" cy="742405"/>
            <a:chOff x="555470" y="1209260"/>
            <a:chExt cx="982980" cy="742405"/>
          </a:xfrm>
        </p:grpSpPr>
        <p:sp>
          <p:nvSpPr>
            <p:cNvPr id="48" name="Rectangle 47">
              <a:extLst>
                <a:ext uri="{FF2B5EF4-FFF2-40B4-BE49-F238E27FC236}">
                  <a16:creationId xmlns:a16="http://schemas.microsoft.com/office/drawing/2014/main" id="{02652264-644C-4B6C-9286-625FE9549BA4}"/>
                </a:ext>
              </a:extLst>
            </p:cNvPr>
            <p:cNvSpPr/>
            <p:nvPr/>
          </p:nvSpPr>
          <p:spPr>
            <a:xfrm>
              <a:off x="555470" y="1209260"/>
              <a:ext cx="982980" cy="74240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44D6713-0DBC-4E18-9761-9BDED46D1181}"/>
                </a:ext>
              </a:extLst>
            </p:cNvPr>
            <p:cNvSpPr/>
            <p:nvPr/>
          </p:nvSpPr>
          <p:spPr>
            <a:xfrm>
              <a:off x="669770" y="1297665"/>
              <a:ext cx="754380" cy="31362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A91D431-E8FD-4A2D-B446-5B9E25EEFD4A}"/>
                </a:ext>
              </a:extLst>
            </p:cNvPr>
            <p:cNvSpPr txBox="1"/>
            <p:nvPr/>
          </p:nvSpPr>
          <p:spPr>
            <a:xfrm>
              <a:off x="574646" y="1297980"/>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SERVER </a:t>
              </a:r>
              <a:r>
                <a:rPr lang="en-US" sz="800" b="1" dirty="0" err="1">
                  <a:latin typeface="Arial" panose="020B0604020202020204" pitchFamily="34" charset="0"/>
                  <a:cs typeface="Arial" panose="020B0604020202020204" pitchFamily="34" charset="0"/>
                </a:rPr>
                <a:t>i</a:t>
              </a:r>
              <a:endParaRPr lang="en-US" sz="800" b="1"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5101041A-F06F-44BE-8BC9-B8CE5F9A5F84}"/>
                </a:ext>
              </a:extLst>
            </p:cNvPr>
            <p:cNvSpPr txBox="1"/>
            <p:nvPr/>
          </p:nvSpPr>
          <p:spPr>
            <a:xfrm>
              <a:off x="669770" y="1666700"/>
              <a:ext cx="754380" cy="200055"/>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Audit logs</a:t>
              </a:r>
            </a:p>
          </p:txBody>
        </p:sp>
      </p:grpSp>
      <p:sp>
        <p:nvSpPr>
          <p:cNvPr id="52" name="TextBox 51">
            <a:extLst>
              <a:ext uri="{FF2B5EF4-FFF2-40B4-BE49-F238E27FC236}">
                <a16:creationId xmlns:a16="http://schemas.microsoft.com/office/drawing/2014/main" id="{BDC9023B-0616-4D0B-BCD3-EB58CD3FD9F3}"/>
              </a:ext>
            </a:extLst>
          </p:cNvPr>
          <p:cNvSpPr txBox="1"/>
          <p:nvPr/>
        </p:nvSpPr>
        <p:spPr>
          <a:xfrm>
            <a:off x="4234086" y="3414480"/>
            <a:ext cx="754380" cy="307777"/>
          </a:xfrm>
          <a:prstGeom prst="rect">
            <a:avLst/>
          </a:prstGeom>
          <a:noFill/>
          <a:ln>
            <a:solidFill>
              <a:schemeClr val="bg1">
                <a:lumMod val="75000"/>
              </a:schemeClr>
            </a:solidFill>
            <a:prstDash val="sysDot"/>
          </a:ln>
        </p:spPr>
        <p:txBody>
          <a:bodyPr wrap="square" rtlCol="0">
            <a:spAutoFit/>
          </a:bodyPr>
          <a:lstStyle/>
          <a:p>
            <a:pPr algn="ctr"/>
            <a:r>
              <a:rPr lang="en-US" sz="700" dirty="0">
                <a:latin typeface="Arial" panose="020B0604020202020204" pitchFamily="34" charset="0"/>
                <a:cs typeface="Arial" panose="020B0604020202020204" pitchFamily="34" charset="0"/>
              </a:rPr>
              <a:t>Threat Detection</a:t>
            </a:r>
          </a:p>
        </p:txBody>
      </p:sp>
      <p:grpSp>
        <p:nvGrpSpPr>
          <p:cNvPr id="53" name="Group 52">
            <a:extLst>
              <a:ext uri="{FF2B5EF4-FFF2-40B4-BE49-F238E27FC236}">
                <a16:creationId xmlns:a16="http://schemas.microsoft.com/office/drawing/2014/main" id="{406DECB8-8127-427A-8FE9-E47504852CDA}"/>
              </a:ext>
            </a:extLst>
          </p:cNvPr>
          <p:cNvGrpSpPr/>
          <p:nvPr/>
        </p:nvGrpSpPr>
        <p:grpSpPr>
          <a:xfrm>
            <a:off x="5331263" y="1359383"/>
            <a:ext cx="982980" cy="742405"/>
            <a:chOff x="555470" y="1209260"/>
            <a:chExt cx="982980" cy="742405"/>
          </a:xfrm>
        </p:grpSpPr>
        <p:sp>
          <p:nvSpPr>
            <p:cNvPr id="54" name="Rectangle 53">
              <a:extLst>
                <a:ext uri="{FF2B5EF4-FFF2-40B4-BE49-F238E27FC236}">
                  <a16:creationId xmlns:a16="http://schemas.microsoft.com/office/drawing/2014/main" id="{AF7B8A43-6B0E-4324-B045-BA5AD81E7B76}"/>
                </a:ext>
              </a:extLst>
            </p:cNvPr>
            <p:cNvSpPr/>
            <p:nvPr/>
          </p:nvSpPr>
          <p:spPr>
            <a:xfrm>
              <a:off x="555470" y="1209260"/>
              <a:ext cx="982980" cy="74240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B452496-3030-487B-983B-9B25791CB6EA}"/>
                </a:ext>
              </a:extLst>
            </p:cNvPr>
            <p:cNvSpPr/>
            <p:nvPr/>
          </p:nvSpPr>
          <p:spPr>
            <a:xfrm>
              <a:off x="669770" y="1297665"/>
              <a:ext cx="754380" cy="31362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02F8104-28FD-4F58-BE0B-97790CA097F7}"/>
                </a:ext>
              </a:extLst>
            </p:cNvPr>
            <p:cNvSpPr txBox="1"/>
            <p:nvPr/>
          </p:nvSpPr>
          <p:spPr>
            <a:xfrm>
              <a:off x="574646" y="1297980"/>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HR</a:t>
              </a:r>
            </a:p>
          </p:txBody>
        </p:sp>
        <p:sp>
          <p:nvSpPr>
            <p:cNvPr id="57" name="TextBox 56">
              <a:extLst>
                <a:ext uri="{FF2B5EF4-FFF2-40B4-BE49-F238E27FC236}">
                  <a16:creationId xmlns:a16="http://schemas.microsoft.com/office/drawing/2014/main" id="{4FA850A4-CE8D-4A90-A8DC-95FEDF601DBF}"/>
                </a:ext>
              </a:extLst>
            </p:cNvPr>
            <p:cNvSpPr txBox="1"/>
            <p:nvPr/>
          </p:nvSpPr>
          <p:spPr>
            <a:xfrm>
              <a:off x="669770" y="1666700"/>
              <a:ext cx="754380" cy="200055"/>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Employment</a:t>
              </a:r>
            </a:p>
          </p:txBody>
        </p:sp>
      </p:grpSp>
      <p:sp>
        <p:nvSpPr>
          <p:cNvPr id="58" name="TextBox 57">
            <a:extLst>
              <a:ext uri="{FF2B5EF4-FFF2-40B4-BE49-F238E27FC236}">
                <a16:creationId xmlns:a16="http://schemas.microsoft.com/office/drawing/2014/main" id="{6E616578-8468-4491-A757-C396801DC07D}"/>
              </a:ext>
            </a:extLst>
          </p:cNvPr>
          <p:cNvSpPr txBox="1"/>
          <p:nvPr/>
        </p:nvSpPr>
        <p:spPr>
          <a:xfrm>
            <a:off x="3486435" y="4532511"/>
            <a:ext cx="983676" cy="307777"/>
          </a:xfrm>
          <a:prstGeom prst="rect">
            <a:avLst/>
          </a:prstGeom>
          <a:noFill/>
          <a:ln>
            <a:no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Generate anomaly alarm</a:t>
            </a:r>
          </a:p>
        </p:txBody>
      </p:sp>
      <p:pic>
        <p:nvPicPr>
          <p:cNvPr id="59" name="Picture 58">
            <a:extLst>
              <a:ext uri="{FF2B5EF4-FFF2-40B4-BE49-F238E27FC236}">
                <a16:creationId xmlns:a16="http://schemas.microsoft.com/office/drawing/2014/main" id="{0B228A8C-72DC-44E0-8B43-B0A5C007E671}"/>
              </a:ext>
            </a:extLst>
          </p:cNvPr>
          <p:cNvPicPr>
            <a:picLocks noChangeAspect="1"/>
          </p:cNvPicPr>
          <p:nvPr/>
        </p:nvPicPr>
        <p:blipFill>
          <a:blip r:embed="rId3"/>
          <a:stretch>
            <a:fillRect/>
          </a:stretch>
        </p:blipFill>
        <p:spPr>
          <a:xfrm>
            <a:off x="5085918" y="4384053"/>
            <a:ext cx="167937" cy="167937"/>
          </a:xfrm>
          <a:prstGeom prst="rect">
            <a:avLst/>
          </a:prstGeom>
        </p:spPr>
      </p:pic>
      <p:sp>
        <p:nvSpPr>
          <p:cNvPr id="60" name="TextBox 59">
            <a:extLst>
              <a:ext uri="{FF2B5EF4-FFF2-40B4-BE49-F238E27FC236}">
                <a16:creationId xmlns:a16="http://schemas.microsoft.com/office/drawing/2014/main" id="{2DDDFB39-8D61-45E4-B1BB-D4C852B2BC27}"/>
              </a:ext>
            </a:extLst>
          </p:cNvPr>
          <p:cNvSpPr txBox="1"/>
          <p:nvPr/>
        </p:nvSpPr>
        <p:spPr>
          <a:xfrm>
            <a:off x="5356423" y="3399091"/>
            <a:ext cx="754380" cy="338554"/>
          </a:xfrm>
          <a:prstGeom prst="rect">
            <a:avLst/>
          </a:prstGeom>
          <a:noFill/>
          <a:ln>
            <a:solidFill>
              <a:schemeClr val="bg1">
                <a:lumMod val="75000"/>
              </a:schemeClr>
            </a:solidFill>
            <a:prstDash val="sysDot"/>
          </a:ln>
        </p:spPr>
        <p:txBody>
          <a:bodyPr wrap="square" rtlCol="0">
            <a:spAutoFit/>
          </a:bodyPr>
          <a:lstStyle/>
          <a:p>
            <a:pPr algn="ctr"/>
            <a:r>
              <a:rPr lang="en-US" sz="800" dirty="0">
                <a:latin typeface="Arial" panose="020B0604020202020204" pitchFamily="34" charset="0"/>
                <a:cs typeface="Arial" panose="020B0604020202020204" pitchFamily="34" charset="0"/>
              </a:rPr>
              <a:t>Behavior Rules</a:t>
            </a:r>
          </a:p>
        </p:txBody>
      </p:sp>
      <p:pic>
        <p:nvPicPr>
          <p:cNvPr id="61" name="Picture 60">
            <a:extLst>
              <a:ext uri="{FF2B5EF4-FFF2-40B4-BE49-F238E27FC236}">
                <a16:creationId xmlns:a16="http://schemas.microsoft.com/office/drawing/2014/main" id="{8308DCD2-1BD8-43B0-97A3-7FCC435AB370}"/>
              </a:ext>
            </a:extLst>
          </p:cNvPr>
          <p:cNvPicPr>
            <a:picLocks noChangeAspect="1"/>
          </p:cNvPicPr>
          <p:nvPr/>
        </p:nvPicPr>
        <p:blipFill>
          <a:blip r:embed="rId2"/>
          <a:stretch>
            <a:fillRect/>
          </a:stretch>
        </p:blipFill>
        <p:spPr>
          <a:xfrm>
            <a:off x="5291097" y="3595961"/>
            <a:ext cx="130652" cy="153879"/>
          </a:xfrm>
          <a:prstGeom prst="rect">
            <a:avLst/>
          </a:prstGeom>
        </p:spPr>
      </p:pic>
      <p:sp>
        <p:nvSpPr>
          <p:cNvPr id="62" name="Rectangle 61">
            <a:extLst>
              <a:ext uri="{FF2B5EF4-FFF2-40B4-BE49-F238E27FC236}">
                <a16:creationId xmlns:a16="http://schemas.microsoft.com/office/drawing/2014/main" id="{91A4E911-6E44-431E-9BCE-4E2AFF45F803}"/>
              </a:ext>
            </a:extLst>
          </p:cNvPr>
          <p:cNvSpPr/>
          <p:nvPr/>
        </p:nvSpPr>
        <p:spPr>
          <a:xfrm>
            <a:off x="2949570" y="2939022"/>
            <a:ext cx="3355801"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3AD276-03FB-4E00-A8E7-13BA3565B47D}"/>
              </a:ext>
            </a:extLst>
          </p:cNvPr>
          <p:cNvSpPr txBox="1"/>
          <p:nvPr/>
        </p:nvSpPr>
        <p:spPr>
          <a:xfrm>
            <a:off x="3865299" y="2926573"/>
            <a:ext cx="148294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Insider Threat Detection</a:t>
            </a:r>
          </a:p>
        </p:txBody>
      </p:sp>
      <p:cxnSp>
        <p:nvCxnSpPr>
          <p:cNvPr id="70" name="Straight Connector 20">
            <a:extLst>
              <a:ext uri="{FF2B5EF4-FFF2-40B4-BE49-F238E27FC236}">
                <a16:creationId xmlns:a16="http://schemas.microsoft.com/office/drawing/2014/main" id="{AEE020E8-15A5-441A-AC0F-B97C963B8986}"/>
              </a:ext>
            </a:extLst>
          </p:cNvPr>
          <p:cNvCxnSpPr>
            <a:cxnSpLocks/>
            <a:stCxn id="43" idx="3"/>
            <a:endCxn id="52" idx="1"/>
          </p:cNvCxnSpPr>
          <p:nvPr/>
        </p:nvCxnSpPr>
        <p:spPr>
          <a:xfrm>
            <a:off x="3877354" y="3568369"/>
            <a:ext cx="356732" cy="0"/>
          </a:xfrm>
          <a:prstGeom prst="straightConnector1">
            <a:avLst/>
          </a:prstGeom>
          <a:noFill/>
          <a:ln>
            <a:solidFill>
              <a:schemeClr val="bg1">
                <a:lumMod val="75000"/>
              </a:schemeClr>
            </a:solidFill>
            <a:prstDash val="sysDot"/>
            <a:headEnd type="none" w="med" len="med"/>
            <a:tailEnd type="arrow" w="med" len="med"/>
          </a:ln>
        </p:spPr>
      </p:cxnSp>
      <p:cxnSp>
        <p:nvCxnSpPr>
          <p:cNvPr id="73" name="Straight Connector 20">
            <a:extLst>
              <a:ext uri="{FF2B5EF4-FFF2-40B4-BE49-F238E27FC236}">
                <a16:creationId xmlns:a16="http://schemas.microsoft.com/office/drawing/2014/main" id="{FE82324D-0784-4C30-8E12-66BEE5E64887}"/>
              </a:ext>
            </a:extLst>
          </p:cNvPr>
          <p:cNvCxnSpPr>
            <a:cxnSpLocks/>
            <a:stCxn id="60" idx="1"/>
            <a:endCxn id="52" idx="3"/>
          </p:cNvCxnSpPr>
          <p:nvPr/>
        </p:nvCxnSpPr>
        <p:spPr>
          <a:xfrm rot="10800000" flipV="1">
            <a:off x="4988467" y="3568367"/>
            <a:ext cx="367957" cy="1"/>
          </a:xfrm>
          <a:prstGeom prst="bentConnector3">
            <a:avLst>
              <a:gd name="adj1" fmla="val 50000"/>
            </a:avLst>
          </a:prstGeom>
          <a:noFill/>
          <a:ln>
            <a:solidFill>
              <a:schemeClr val="bg1">
                <a:lumMod val="75000"/>
              </a:schemeClr>
            </a:solidFill>
            <a:prstDash val="sysDot"/>
            <a:headEnd type="none" w="med" len="med"/>
            <a:tailEnd type="arrow" w="med" len="med"/>
          </a:ln>
        </p:spPr>
      </p:cxnSp>
      <p:grpSp>
        <p:nvGrpSpPr>
          <p:cNvPr id="77" name="Group 76">
            <a:extLst>
              <a:ext uri="{FF2B5EF4-FFF2-40B4-BE49-F238E27FC236}">
                <a16:creationId xmlns:a16="http://schemas.microsoft.com/office/drawing/2014/main" id="{6D2BB769-867B-4286-8F8F-B456267FC9CA}"/>
              </a:ext>
            </a:extLst>
          </p:cNvPr>
          <p:cNvGrpSpPr/>
          <p:nvPr/>
        </p:nvGrpSpPr>
        <p:grpSpPr>
          <a:xfrm>
            <a:off x="6552884" y="1359383"/>
            <a:ext cx="982980" cy="742405"/>
            <a:chOff x="555470" y="1209260"/>
            <a:chExt cx="982980" cy="742405"/>
          </a:xfrm>
        </p:grpSpPr>
        <p:sp>
          <p:nvSpPr>
            <p:cNvPr id="78" name="Rectangle 77">
              <a:extLst>
                <a:ext uri="{FF2B5EF4-FFF2-40B4-BE49-F238E27FC236}">
                  <a16:creationId xmlns:a16="http://schemas.microsoft.com/office/drawing/2014/main" id="{C727922B-137F-41AB-9C92-BD657A92D273}"/>
                </a:ext>
              </a:extLst>
            </p:cNvPr>
            <p:cNvSpPr/>
            <p:nvPr/>
          </p:nvSpPr>
          <p:spPr>
            <a:xfrm>
              <a:off x="555470" y="1209260"/>
              <a:ext cx="982980" cy="74240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CD28075-C6C4-49A0-A22A-E65951A6C58E}"/>
                </a:ext>
              </a:extLst>
            </p:cNvPr>
            <p:cNvSpPr/>
            <p:nvPr/>
          </p:nvSpPr>
          <p:spPr>
            <a:xfrm>
              <a:off x="669770" y="1297665"/>
              <a:ext cx="754380" cy="31362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CC1631D-705B-4103-88D9-0D323EAD888A}"/>
                </a:ext>
              </a:extLst>
            </p:cNvPr>
            <p:cNvSpPr txBox="1"/>
            <p:nvPr/>
          </p:nvSpPr>
          <p:spPr>
            <a:xfrm>
              <a:off x="574646" y="1297980"/>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Network</a:t>
              </a:r>
            </a:p>
          </p:txBody>
        </p:sp>
        <p:sp>
          <p:nvSpPr>
            <p:cNvPr id="81" name="TextBox 80">
              <a:extLst>
                <a:ext uri="{FF2B5EF4-FFF2-40B4-BE49-F238E27FC236}">
                  <a16:creationId xmlns:a16="http://schemas.microsoft.com/office/drawing/2014/main" id="{9B672D1C-B673-4ECB-A117-3E962D052F58}"/>
                </a:ext>
              </a:extLst>
            </p:cNvPr>
            <p:cNvSpPr txBox="1"/>
            <p:nvPr/>
          </p:nvSpPr>
          <p:spPr>
            <a:xfrm>
              <a:off x="669770" y="1666700"/>
              <a:ext cx="754380" cy="200055"/>
            </a:xfrm>
            <a:prstGeom prst="rect">
              <a:avLst/>
            </a:prstGeom>
            <a:noFill/>
            <a:ln>
              <a:solidFill>
                <a:schemeClr val="bg1">
                  <a:lumMod val="75000"/>
                </a:schemeClr>
              </a:solidFill>
              <a:prstDash val="sysDot"/>
            </a:ln>
          </p:spPr>
          <p:txBody>
            <a:bodyPr wrap="square" rtlCol="0">
              <a:spAutoFit/>
            </a:bodyPr>
            <a:lstStyle/>
            <a:p>
              <a:pPr algn="ctr"/>
              <a:r>
                <a:rPr lang="en-US" sz="700" i="1" dirty="0">
                  <a:latin typeface="Arial" panose="020B0604020202020204" pitchFamily="34" charset="0"/>
                  <a:cs typeface="Arial" panose="020B0604020202020204" pitchFamily="34" charset="0"/>
                </a:rPr>
                <a:t>Config</a:t>
              </a:r>
            </a:p>
          </p:txBody>
        </p:sp>
      </p:grpSp>
      <p:sp>
        <p:nvSpPr>
          <p:cNvPr id="84" name="TextBox 83">
            <a:extLst>
              <a:ext uri="{FF2B5EF4-FFF2-40B4-BE49-F238E27FC236}">
                <a16:creationId xmlns:a16="http://schemas.microsoft.com/office/drawing/2014/main" id="{FDE07CA8-39E3-44AC-B872-522E7465BCFB}"/>
              </a:ext>
            </a:extLst>
          </p:cNvPr>
          <p:cNvSpPr txBox="1"/>
          <p:nvPr/>
        </p:nvSpPr>
        <p:spPr>
          <a:xfrm>
            <a:off x="6461320" y="3794374"/>
            <a:ext cx="2194560" cy="738664"/>
          </a:xfrm>
          <a:prstGeom prst="rect">
            <a:avLst/>
          </a:prstGeom>
          <a:noFill/>
          <a:ln>
            <a:solidFill>
              <a:schemeClr val="bg1">
                <a:lumMod val="75000"/>
              </a:schemeClr>
            </a:solidFill>
            <a:prstDash val="sysDot"/>
          </a:ln>
        </p:spPr>
        <p:txBody>
          <a:bodyPr wrap="square" rtlCol="0">
            <a:spAutoFit/>
          </a:bodyPr>
          <a:lstStyle/>
          <a:p>
            <a:r>
              <a:rPr lang="en-US" sz="700" dirty="0">
                <a:latin typeface="Arial" panose="020B0604020202020204" pitchFamily="34" charset="0"/>
                <a:cs typeface="Arial" panose="020B0604020202020204" pitchFamily="34" charset="0"/>
              </a:rPr>
              <a:t>Rule #7 [Employee Leaving]: </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 </a:t>
            </a:r>
            <a:r>
              <a:rPr lang="en-US" sz="700" dirty="0">
                <a:solidFill>
                  <a:schemeClr val="tx2"/>
                </a:solidFill>
                <a:latin typeface="Arial" panose="020B0604020202020204" pitchFamily="34" charset="0"/>
                <a:cs typeface="Arial" panose="020B0604020202020204" pitchFamily="34" charset="0"/>
              </a:rPr>
              <a:t>if</a:t>
            </a:r>
            <a:r>
              <a:rPr lang="en-US" sz="700" dirty="0">
                <a:solidFill>
                  <a:srgbClr val="FF0000"/>
                </a:solidFill>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employee is leaving the company in 2 weeks</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 </a:t>
            </a:r>
            <a:r>
              <a:rPr lang="en-US" sz="700" dirty="0">
                <a:solidFill>
                  <a:schemeClr val="tx2"/>
                </a:solidFill>
                <a:latin typeface="Arial" panose="020B0604020202020204" pitchFamily="34" charset="0"/>
                <a:cs typeface="Arial" panose="020B0604020202020204" pitchFamily="34" charset="0"/>
              </a:rPr>
              <a:t>if</a:t>
            </a:r>
            <a:r>
              <a:rPr lang="en-US" sz="700" dirty="0">
                <a:latin typeface="Arial" panose="020B0604020202020204" pitchFamily="34" charset="0"/>
                <a:cs typeface="Arial" panose="020B0604020202020204" pitchFamily="34" charset="0"/>
              </a:rPr>
              <a:t> he has done logins at 8pm – 8 am</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 </a:t>
            </a:r>
            <a:r>
              <a:rPr lang="en-US" sz="700" dirty="0">
                <a:solidFill>
                  <a:schemeClr val="tx2"/>
                </a:solidFill>
                <a:latin typeface="Arial" panose="020B0604020202020204" pitchFamily="34" charset="0"/>
                <a:cs typeface="Arial" panose="020B0604020202020204" pitchFamily="34" charset="0"/>
              </a:rPr>
              <a:t>if</a:t>
            </a:r>
            <a:r>
              <a:rPr lang="en-US" sz="700" dirty="0">
                <a:solidFill>
                  <a:srgbClr val="FF0000"/>
                </a:solidFill>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has executed commands P3-P5 </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 </a:t>
            </a:r>
            <a:r>
              <a:rPr lang="en-US" sz="700" dirty="0">
                <a:solidFill>
                  <a:schemeClr val="tx2"/>
                </a:solidFill>
                <a:latin typeface="Arial" panose="020B0604020202020204" pitchFamily="34" charset="0"/>
                <a:cs typeface="Arial" panose="020B0604020202020204" pitchFamily="34" charset="0"/>
              </a:rPr>
              <a:t>if</a:t>
            </a:r>
            <a:r>
              <a:rPr lang="en-US" sz="700" dirty="0">
                <a:solidFill>
                  <a:srgbClr val="FF0000"/>
                </a:solidFill>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he did not use a Change Order</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 </a:t>
            </a:r>
            <a:r>
              <a:rPr lang="en-US" sz="700" dirty="0">
                <a:solidFill>
                  <a:schemeClr val="tx2"/>
                </a:solidFill>
                <a:latin typeface="Arial" panose="020B0604020202020204" pitchFamily="34" charset="0"/>
                <a:cs typeface="Arial" panose="020B0604020202020204" pitchFamily="34" charset="0"/>
              </a:rPr>
              <a:t>then</a:t>
            </a:r>
            <a:r>
              <a:rPr lang="en-US" sz="700" dirty="0">
                <a:latin typeface="Arial" panose="020B0604020202020204" pitchFamily="34" charset="0"/>
                <a:cs typeface="Arial" panose="020B0604020202020204" pitchFamily="34" charset="0"/>
              </a:rPr>
              <a:t> raise alarm [</a:t>
            </a:r>
            <a:r>
              <a:rPr lang="en-US" sz="700" dirty="0">
                <a:solidFill>
                  <a:schemeClr val="tx2"/>
                </a:solidFill>
                <a:latin typeface="Arial" panose="020B0604020202020204" pitchFamily="34" charset="0"/>
                <a:cs typeface="Arial" panose="020B0604020202020204" pitchFamily="34" charset="0"/>
              </a:rPr>
              <a:t>Employee is Risky</a:t>
            </a:r>
            <a:r>
              <a:rPr lang="en-US" sz="700" dirty="0">
                <a:latin typeface="Arial" panose="020B0604020202020204" pitchFamily="34" charset="0"/>
                <a:cs typeface="Arial" panose="020B0604020202020204" pitchFamily="34" charset="0"/>
              </a:rPr>
              <a:t>]</a:t>
            </a:r>
          </a:p>
        </p:txBody>
      </p:sp>
      <p:cxnSp>
        <p:nvCxnSpPr>
          <p:cNvPr id="85" name="Straight Connector 20">
            <a:extLst>
              <a:ext uri="{FF2B5EF4-FFF2-40B4-BE49-F238E27FC236}">
                <a16:creationId xmlns:a16="http://schemas.microsoft.com/office/drawing/2014/main" id="{B2F89115-7AC3-446B-9B86-79FF64992759}"/>
              </a:ext>
            </a:extLst>
          </p:cNvPr>
          <p:cNvCxnSpPr>
            <a:cxnSpLocks/>
            <a:endCxn id="60" idx="3"/>
          </p:cNvCxnSpPr>
          <p:nvPr/>
        </p:nvCxnSpPr>
        <p:spPr>
          <a:xfrm flipH="1">
            <a:off x="6110803" y="3568368"/>
            <a:ext cx="362387" cy="0"/>
          </a:xfrm>
          <a:prstGeom prst="straightConnector1">
            <a:avLst/>
          </a:prstGeom>
          <a:noFill/>
          <a:ln>
            <a:solidFill>
              <a:schemeClr val="bg1">
                <a:lumMod val="75000"/>
              </a:schemeClr>
            </a:solidFill>
            <a:prstDash val="sysDot"/>
            <a:headEnd type="none" w="med" len="med"/>
            <a:tailEnd type="arrow" w="med" len="med"/>
          </a:ln>
        </p:spPr>
      </p:cxnSp>
      <p:sp>
        <p:nvSpPr>
          <p:cNvPr id="88" name="TextBox 87">
            <a:extLst>
              <a:ext uri="{FF2B5EF4-FFF2-40B4-BE49-F238E27FC236}">
                <a16:creationId xmlns:a16="http://schemas.microsoft.com/office/drawing/2014/main" id="{CF492515-6F96-4405-A616-EE492B000A09}"/>
              </a:ext>
            </a:extLst>
          </p:cNvPr>
          <p:cNvSpPr txBox="1"/>
          <p:nvPr/>
        </p:nvSpPr>
        <p:spPr>
          <a:xfrm>
            <a:off x="591495" y="3199066"/>
            <a:ext cx="2194560" cy="738664"/>
          </a:xfrm>
          <a:prstGeom prst="rect">
            <a:avLst/>
          </a:prstGeom>
          <a:noFill/>
          <a:ln>
            <a:solidFill>
              <a:schemeClr val="bg1">
                <a:lumMod val="75000"/>
              </a:schemeClr>
            </a:solidFill>
            <a:prstDash val="sysDot"/>
          </a:ln>
        </p:spPr>
        <p:txBody>
          <a:bodyPr wrap="square" rtlCol="0">
            <a:spAutoFit/>
          </a:bodyPr>
          <a:lstStyle/>
          <a:p>
            <a:r>
              <a:rPr lang="en-US" sz="700" dirty="0">
                <a:latin typeface="Arial" panose="020B0604020202020204" pitchFamily="34" charset="0"/>
                <a:cs typeface="Arial" panose="020B0604020202020204" pitchFamily="34" charset="0"/>
              </a:rPr>
              <a:t>Behavior Analysis (AI/ML Models/Tasks)</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Check </a:t>
            </a:r>
            <a:r>
              <a:rPr lang="en-US" sz="700" dirty="0">
                <a:solidFill>
                  <a:schemeClr val="tx2"/>
                </a:solidFill>
                <a:latin typeface="Arial" panose="020B0604020202020204" pitchFamily="34" charset="0"/>
                <a:cs typeface="Arial" panose="020B0604020202020204" pitchFamily="34" charset="0"/>
              </a:rPr>
              <a:t>Behavior B1</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Check </a:t>
            </a:r>
            <a:r>
              <a:rPr lang="en-US" sz="700" dirty="0">
                <a:solidFill>
                  <a:schemeClr val="tx2"/>
                </a:solidFill>
                <a:latin typeface="Arial" panose="020B0604020202020204" pitchFamily="34" charset="0"/>
                <a:cs typeface="Arial" panose="020B0604020202020204" pitchFamily="34" charset="0"/>
              </a:rPr>
              <a:t>Behavior B2</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Check </a:t>
            </a:r>
            <a:r>
              <a:rPr lang="en-US" sz="700" dirty="0">
                <a:solidFill>
                  <a:schemeClr val="tx2"/>
                </a:solidFill>
                <a:latin typeface="Arial" panose="020B0604020202020204" pitchFamily="34" charset="0"/>
                <a:cs typeface="Arial" panose="020B0604020202020204" pitchFamily="34" charset="0"/>
              </a:rPr>
              <a:t>Behavior B3</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Check </a:t>
            </a:r>
            <a:r>
              <a:rPr lang="en-US" sz="700" dirty="0">
                <a:solidFill>
                  <a:schemeClr val="tx2"/>
                </a:solidFill>
                <a:latin typeface="Arial" panose="020B0604020202020204" pitchFamily="34" charset="0"/>
                <a:cs typeface="Arial" panose="020B0604020202020204" pitchFamily="34" charset="0"/>
              </a:rPr>
              <a:t>Behavior B4</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Check </a:t>
            </a:r>
            <a:r>
              <a:rPr lang="en-US" sz="700" dirty="0">
                <a:solidFill>
                  <a:schemeClr val="tx2"/>
                </a:solidFill>
                <a:latin typeface="Arial" panose="020B0604020202020204" pitchFamily="34" charset="0"/>
                <a:cs typeface="Arial" panose="020B0604020202020204" pitchFamily="34" charset="0"/>
              </a:rPr>
              <a:t>Behavior B5</a:t>
            </a:r>
          </a:p>
        </p:txBody>
      </p:sp>
      <p:cxnSp>
        <p:nvCxnSpPr>
          <p:cNvPr id="90" name="Straight Connector 20">
            <a:extLst>
              <a:ext uri="{FF2B5EF4-FFF2-40B4-BE49-F238E27FC236}">
                <a16:creationId xmlns:a16="http://schemas.microsoft.com/office/drawing/2014/main" id="{1D805AA7-6A67-4059-8DFA-F3D1949C2220}"/>
              </a:ext>
            </a:extLst>
          </p:cNvPr>
          <p:cNvCxnSpPr>
            <a:cxnSpLocks/>
            <a:stCxn id="88" idx="3"/>
            <a:endCxn id="43" idx="1"/>
          </p:cNvCxnSpPr>
          <p:nvPr/>
        </p:nvCxnSpPr>
        <p:spPr>
          <a:xfrm flipV="1">
            <a:off x="2786055" y="3568369"/>
            <a:ext cx="336919" cy="29"/>
          </a:xfrm>
          <a:prstGeom prst="straightConnector1">
            <a:avLst/>
          </a:prstGeom>
          <a:noFill/>
          <a:ln>
            <a:solidFill>
              <a:schemeClr val="bg1">
                <a:lumMod val="75000"/>
              </a:schemeClr>
            </a:solidFill>
            <a:prstDash val="sysDot"/>
            <a:headEnd type="none" w="med" len="med"/>
            <a:tailEnd type="arrow" w="med" len="med"/>
          </a:ln>
        </p:spPr>
      </p:cxnSp>
      <p:pic>
        <p:nvPicPr>
          <p:cNvPr id="95" name="Picture 2" descr="Bar Graph - Learn About Bar Charts and Bar Diagrams">
            <a:extLst>
              <a:ext uri="{FF2B5EF4-FFF2-40B4-BE49-F238E27FC236}">
                <a16:creationId xmlns:a16="http://schemas.microsoft.com/office/drawing/2014/main" id="{CFB55D35-BED4-41AD-B2A2-6EE349E4F77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85" t="17750" r="11506" b="7447"/>
          <a:stretch/>
        </p:blipFill>
        <p:spPr bwMode="auto">
          <a:xfrm>
            <a:off x="2103274" y="3521031"/>
            <a:ext cx="378372" cy="265762"/>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116BB0C8-A60D-41EC-BC5D-5C1CDE24FADC}"/>
              </a:ext>
            </a:extLst>
          </p:cNvPr>
          <p:cNvGrpSpPr/>
          <p:nvPr/>
        </p:nvGrpSpPr>
        <p:grpSpPr>
          <a:xfrm>
            <a:off x="1695246" y="3521031"/>
            <a:ext cx="378372" cy="265762"/>
            <a:chOff x="6053209" y="3382079"/>
            <a:chExt cx="378372" cy="265762"/>
          </a:xfrm>
        </p:grpSpPr>
        <p:pic>
          <p:nvPicPr>
            <p:cNvPr id="97" name="Picture 2" descr="Bar Graph - Learn About Bar Charts and Bar Diagrams">
              <a:extLst>
                <a:ext uri="{FF2B5EF4-FFF2-40B4-BE49-F238E27FC236}">
                  <a16:creationId xmlns:a16="http://schemas.microsoft.com/office/drawing/2014/main" id="{F848DAA2-A327-4C35-8452-6D24CEE122B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85" t="17750" r="11506" b="7447"/>
            <a:stretch/>
          </p:blipFill>
          <p:spPr bwMode="auto">
            <a:xfrm>
              <a:off x="6053209" y="3382079"/>
              <a:ext cx="378372" cy="26576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B6574451-F2D5-4922-A636-0C20FD780A5C}"/>
                </a:ext>
              </a:extLst>
            </p:cNvPr>
            <p:cNvSpPr/>
            <p:nvPr/>
          </p:nvSpPr>
          <p:spPr>
            <a:xfrm>
              <a:off x="6076950" y="3383756"/>
              <a:ext cx="172365" cy="164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a:extLst>
              <a:ext uri="{FF2B5EF4-FFF2-40B4-BE49-F238E27FC236}">
                <a16:creationId xmlns:a16="http://schemas.microsoft.com/office/drawing/2014/main" id="{C7813431-1267-499A-A69D-361168DC3701}"/>
              </a:ext>
            </a:extLst>
          </p:cNvPr>
          <p:cNvSpPr txBox="1"/>
          <p:nvPr/>
        </p:nvSpPr>
        <p:spPr>
          <a:xfrm>
            <a:off x="1605247" y="3741785"/>
            <a:ext cx="983676" cy="169277"/>
          </a:xfrm>
          <a:prstGeom prst="rect">
            <a:avLst/>
          </a:prstGeom>
          <a:noFill/>
          <a:ln>
            <a:noFill/>
            <a:prstDash val="sysDot"/>
          </a:ln>
        </p:spPr>
        <p:txBody>
          <a:bodyPr wrap="square" rtlCol="0">
            <a:spAutoFit/>
          </a:bodyPr>
          <a:lstStyle/>
          <a:p>
            <a:pPr algn="ctr"/>
            <a:r>
              <a:rPr lang="en-US" sz="500" i="1" dirty="0">
                <a:latin typeface="Arial" panose="020B0604020202020204" pitchFamily="34" charset="0"/>
                <a:cs typeface="Arial" panose="020B0604020202020204" pitchFamily="34" charset="0"/>
              </a:rPr>
              <a:t>History          Today</a:t>
            </a:r>
          </a:p>
        </p:txBody>
      </p:sp>
      <p:pic>
        <p:nvPicPr>
          <p:cNvPr id="100" name="Picture 99">
            <a:extLst>
              <a:ext uri="{FF2B5EF4-FFF2-40B4-BE49-F238E27FC236}">
                <a16:creationId xmlns:a16="http://schemas.microsoft.com/office/drawing/2014/main" id="{AD5A25F6-4C6F-49C5-9F38-C438D54AB4B5}"/>
              </a:ext>
            </a:extLst>
          </p:cNvPr>
          <p:cNvPicPr>
            <a:picLocks noChangeAspect="1"/>
          </p:cNvPicPr>
          <p:nvPr/>
        </p:nvPicPr>
        <p:blipFill>
          <a:blip r:embed="rId3"/>
          <a:stretch>
            <a:fillRect/>
          </a:stretch>
        </p:blipFill>
        <p:spPr>
          <a:xfrm>
            <a:off x="2337409" y="3329853"/>
            <a:ext cx="141886" cy="141886"/>
          </a:xfrm>
          <a:prstGeom prst="rect">
            <a:avLst/>
          </a:prstGeom>
        </p:spPr>
      </p:pic>
      <p:sp>
        <p:nvSpPr>
          <p:cNvPr id="101" name="TextBox 100">
            <a:extLst>
              <a:ext uri="{FF2B5EF4-FFF2-40B4-BE49-F238E27FC236}">
                <a16:creationId xmlns:a16="http://schemas.microsoft.com/office/drawing/2014/main" id="{6FB96AB7-3037-47A8-8056-B3343DB2F8C7}"/>
              </a:ext>
            </a:extLst>
          </p:cNvPr>
          <p:cNvSpPr txBox="1"/>
          <p:nvPr/>
        </p:nvSpPr>
        <p:spPr>
          <a:xfrm>
            <a:off x="1610010" y="3326194"/>
            <a:ext cx="800760" cy="246221"/>
          </a:xfrm>
          <a:prstGeom prst="rect">
            <a:avLst/>
          </a:prstGeom>
          <a:noFill/>
          <a:ln>
            <a:noFill/>
            <a:prstDash val="sysDot"/>
          </a:ln>
        </p:spPr>
        <p:txBody>
          <a:bodyPr wrap="square" rtlCol="0">
            <a:spAutoFit/>
          </a:bodyPr>
          <a:lstStyle/>
          <a:p>
            <a:r>
              <a:rPr lang="en-US" sz="500" i="1" dirty="0">
                <a:latin typeface="Arial" panose="020B0604020202020204" pitchFamily="34" charset="0"/>
                <a:cs typeface="Arial" panose="020B0604020202020204" pitchFamily="34" charset="0"/>
              </a:rPr>
              <a:t>If behavior is different, raise </a:t>
            </a:r>
            <a:r>
              <a:rPr lang="en-US" sz="500" i="1" dirty="0">
                <a:solidFill>
                  <a:srgbClr val="FF0000"/>
                </a:solidFill>
                <a:latin typeface="Arial" panose="020B0604020202020204" pitchFamily="34" charset="0"/>
                <a:cs typeface="Arial" panose="020B0604020202020204" pitchFamily="34" charset="0"/>
              </a:rPr>
              <a:t>alarm</a:t>
            </a:r>
          </a:p>
        </p:txBody>
      </p:sp>
      <p:sp>
        <p:nvSpPr>
          <p:cNvPr id="2" name="Rectangle 1">
            <a:extLst>
              <a:ext uri="{FF2B5EF4-FFF2-40B4-BE49-F238E27FC236}">
                <a16:creationId xmlns:a16="http://schemas.microsoft.com/office/drawing/2014/main" id="{98F3F40E-888F-411A-9035-DEA806923B75}"/>
              </a:ext>
            </a:extLst>
          </p:cNvPr>
          <p:cNvSpPr/>
          <p:nvPr/>
        </p:nvSpPr>
        <p:spPr>
          <a:xfrm>
            <a:off x="1216393" y="4887101"/>
            <a:ext cx="2468170"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 https://ctid.mitre-engenuity.org/our-work/insider-threat-ttp-knowledge-base/ </a:t>
            </a:r>
          </a:p>
          <a:p>
            <a:r>
              <a:rPr lang="en-US" sz="500" dirty="0">
                <a:latin typeface="Arial" panose="020B0604020202020204" pitchFamily="34" charset="0"/>
                <a:cs typeface="Arial" panose="020B0604020202020204" pitchFamily="34" charset="0"/>
              </a:rPr>
              <a:t>https://github.com/center-for-threat-informed-defense/insider-threat-ttp-kb</a:t>
            </a:r>
          </a:p>
        </p:txBody>
      </p:sp>
      <p:sp>
        <p:nvSpPr>
          <p:cNvPr id="109" name="TextBox 108">
            <a:extLst>
              <a:ext uri="{FF2B5EF4-FFF2-40B4-BE49-F238E27FC236}">
                <a16:creationId xmlns:a16="http://schemas.microsoft.com/office/drawing/2014/main" id="{71552696-3160-45ED-A764-6BB0B2836F76}"/>
              </a:ext>
            </a:extLst>
          </p:cNvPr>
          <p:cNvSpPr txBox="1"/>
          <p:nvPr/>
        </p:nvSpPr>
        <p:spPr>
          <a:xfrm>
            <a:off x="4625340" y="2685276"/>
            <a:ext cx="3837842" cy="200055"/>
          </a:xfrm>
          <a:prstGeom prst="rect">
            <a:avLst/>
          </a:prstGeom>
          <a:noFill/>
          <a:ln>
            <a:noFill/>
            <a:prstDash val="sysDot"/>
          </a:ln>
        </p:spPr>
        <p:txBody>
          <a:bodyPr wrap="square" rtlCol="0">
            <a:spAutoFit/>
          </a:bodyPr>
          <a:lstStyle/>
          <a:p>
            <a:r>
              <a:rPr lang="en-US" sz="700" dirty="0">
                <a:latin typeface="Arial" panose="020B0604020202020204" pitchFamily="34" charset="0"/>
                <a:cs typeface="Arial" panose="020B0604020202020204" pitchFamily="34" charset="0"/>
              </a:rPr>
              <a:t>Change order + Session (set of commands executed by an operator)</a:t>
            </a:r>
          </a:p>
        </p:txBody>
      </p:sp>
      <p:pic>
        <p:nvPicPr>
          <p:cNvPr id="32770" name="Picture 2" descr="Example visualisation in which a threat actor group/red team exercise is compared to your detections.">
            <a:extLst>
              <a:ext uri="{FF2B5EF4-FFF2-40B4-BE49-F238E27FC236}">
                <a16:creationId xmlns:a16="http://schemas.microsoft.com/office/drawing/2014/main" id="{3A32AA88-FB9F-4384-9BEF-B01E91CB9E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4051" y="3071813"/>
            <a:ext cx="1513688" cy="661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6219C7-9B48-4207-8CED-A13CE18A0EF5}"/>
              </a:ext>
            </a:extLst>
          </p:cNvPr>
          <p:cNvSpPr/>
          <p:nvPr/>
        </p:nvSpPr>
        <p:spPr>
          <a:xfrm>
            <a:off x="6468428" y="2905125"/>
            <a:ext cx="2195512" cy="866775"/>
          </a:xfrm>
          <a:prstGeom prst="rect">
            <a:avLst/>
          </a:prstGeom>
          <a:noFill/>
          <a:ln>
            <a:solidFill>
              <a:schemeClr val="bg1">
                <a:lumMod val="75000"/>
              </a:schemeClr>
            </a:solidFill>
            <a:prstDash val="sysDot"/>
          </a:ln>
        </p:spPr>
        <p:txBody>
          <a:bodyPr wrap="square" rtlCol="0">
            <a:noAutofit/>
          </a:bodyPr>
          <a:lstStyle/>
          <a:p>
            <a:endParaRPr lang="en-US" sz="700">
              <a:solidFill>
                <a:schemeClr val="tx1"/>
              </a:solidFill>
              <a:latin typeface="Arial" panose="020B0604020202020204" pitchFamily="34" charset="0"/>
              <a:ea typeface="宋体" pitchFamily="2" charset="-122"/>
              <a:cs typeface="Arial" panose="020B0604020202020204" pitchFamily="34" charset="0"/>
            </a:endParaRPr>
          </a:p>
        </p:txBody>
      </p:sp>
      <p:sp>
        <p:nvSpPr>
          <p:cNvPr id="9" name="Rectangle 8">
            <a:extLst>
              <a:ext uri="{FF2B5EF4-FFF2-40B4-BE49-F238E27FC236}">
                <a16:creationId xmlns:a16="http://schemas.microsoft.com/office/drawing/2014/main" id="{54C2A90A-AD86-4504-BFDA-535393B186BC}"/>
              </a:ext>
            </a:extLst>
          </p:cNvPr>
          <p:cNvSpPr/>
          <p:nvPr/>
        </p:nvSpPr>
        <p:spPr>
          <a:xfrm>
            <a:off x="6442325" y="2887890"/>
            <a:ext cx="1132041" cy="215444"/>
          </a:xfrm>
          <a:prstGeom prst="rect">
            <a:avLst/>
          </a:prstGeom>
        </p:spPr>
        <p:txBody>
          <a:bodyPr wrap="none">
            <a:spAutoFit/>
          </a:bodyPr>
          <a:lstStyle/>
          <a:p>
            <a:r>
              <a:rPr lang="en-US" sz="800" dirty="0">
                <a:solidFill>
                  <a:srgbClr val="333333"/>
                </a:solidFill>
                <a:latin typeface="Arial" panose="020B0604020202020204" pitchFamily="34" charset="0"/>
                <a:cs typeface="Arial" panose="020B0604020202020204" pitchFamily="34" charset="0"/>
              </a:rPr>
              <a:t>ATT&amp;CK Framework</a:t>
            </a:r>
            <a:endParaRPr lang="en-US" dirty="0"/>
          </a:p>
        </p:txBody>
      </p:sp>
      <p:sp>
        <p:nvSpPr>
          <p:cNvPr id="86" name="Rectangle 85">
            <a:extLst>
              <a:ext uri="{FF2B5EF4-FFF2-40B4-BE49-F238E27FC236}">
                <a16:creationId xmlns:a16="http://schemas.microsoft.com/office/drawing/2014/main" id="{20B1920C-1C63-460E-8A28-AC8E9D551A40}"/>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548BE34D-D59A-4F2C-B2AD-3EFC24C9BB43}"/>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89" name="Rectangle 88">
            <a:extLst>
              <a:ext uri="{FF2B5EF4-FFF2-40B4-BE49-F238E27FC236}">
                <a16:creationId xmlns:a16="http://schemas.microsoft.com/office/drawing/2014/main" id="{03DD23E2-C3E6-485A-93F0-121925739013}"/>
              </a:ext>
            </a:extLst>
          </p:cNvPr>
          <p:cNvSpPr/>
          <p:nvPr/>
        </p:nvSpPr>
        <p:spPr>
          <a:xfrm>
            <a:off x="726378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91" name="Rectangle 90">
            <a:extLst>
              <a:ext uri="{FF2B5EF4-FFF2-40B4-BE49-F238E27FC236}">
                <a16:creationId xmlns:a16="http://schemas.microsoft.com/office/drawing/2014/main" id="{873BD92C-64D3-4972-B55D-202DFA102B09}"/>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32337264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8" name="Straight Connector 197">
            <a:extLst>
              <a:ext uri="{FF2B5EF4-FFF2-40B4-BE49-F238E27FC236}">
                <a16:creationId xmlns:a16="http://schemas.microsoft.com/office/drawing/2014/main" id="{9825F0D3-F771-4E19-A8A0-8D9011438F72}"/>
              </a:ext>
            </a:extLst>
          </p:cNvPr>
          <p:cNvCxnSpPr>
            <a:cxnSpLocks/>
          </p:cNvCxnSpPr>
          <p:nvPr/>
        </p:nvCxnSpPr>
        <p:spPr>
          <a:xfrm>
            <a:off x="7760071" y="2151345"/>
            <a:ext cx="0" cy="2438240"/>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D2E13F9C-08A6-4E4E-B5B5-7304410C3E4D}"/>
              </a:ext>
            </a:extLst>
          </p:cNvPr>
          <p:cNvGrpSpPr/>
          <p:nvPr/>
        </p:nvGrpSpPr>
        <p:grpSpPr>
          <a:xfrm>
            <a:off x="6724041" y="2384534"/>
            <a:ext cx="2085851" cy="1994037"/>
            <a:chOff x="2239964" y="2305401"/>
            <a:chExt cx="1972135" cy="1994037"/>
          </a:xfrm>
        </p:grpSpPr>
        <p:sp>
          <p:nvSpPr>
            <p:cNvPr id="176" name="Rectangle 175">
              <a:extLst>
                <a:ext uri="{FF2B5EF4-FFF2-40B4-BE49-F238E27FC236}">
                  <a16:creationId xmlns:a16="http://schemas.microsoft.com/office/drawing/2014/main" id="{ABAF44BC-D7F0-4646-879C-18A830EC05A8}"/>
                </a:ext>
              </a:extLst>
            </p:cNvPr>
            <p:cNvSpPr/>
            <p:nvPr/>
          </p:nvSpPr>
          <p:spPr>
            <a:xfrm>
              <a:off x="2239964" y="2319112"/>
              <a:ext cx="1972135" cy="1980326"/>
            </a:xfrm>
            <a:prstGeom prst="rect">
              <a:avLst/>
            </a:prstGeom>
            <a:solidFill>
              <a:schemeClr val="bg1"/>
            </a:solidFill>
            <a:ln w="9525">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1776D35A-9581-4748-B6AC-C9C8D9C7A029}"/>
                </a:ext>
              </a:extLst>
            </p:cNvPr>
            <p:cNvSpPr/>
            <p:nvPr/>
          </p:nvSpPr>
          <p:spPr>
            <a:xfrm>
              <a:off x="2242571" y="2325304"/>
              <a:ext cx="1967787"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FB1AA7DC-B813-4195-9B80-969076C3D774}"/>
                </a:ext>
              </a:extLst>
            </p:cNvPr>
            <p:cNvSpPr txBox="1"/>
            <p:nvPr/>
          </p:nvSpPr>
          <p:spPr>
            <a:xfrm>
              <a:off x="2657482" y="2305401"/>
              <a:ext cx="1137098" cy="21544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Behavior Analysis</a:t>
              </a:r>
              <a:endParaRPr lang="en-US" sz="800" dirty="0">
                <a:latin typeface="Arial" panose="020B0604020202020204" pitchFamily="34" charset="0"/>
                <a:cs typeface="Arial" panose="020B0604020202020204" pitchFamily="34" charset="0"/>
              </a:endParaRPr>
            </a:p>
          </p:txBody>
        </p:sp>
      </p:grpSp>
      <p:cxnSp>
        <p:nvCxnSpPr>
          <p:cNvPr id="168" name="Straight Connector 167">
            <a:extLst>
              <a:ext uri="{FF2B5EF4-FFF2-40B4-BE49-F238E27FC236}">
                <a16:creationId xmlns:a16="http://schemas.microsoft.com/office/drawing/2014/main" id="{88244A8A-9CB1-4DFE-87F3-E18A18B41135}"/>
              </a:ext>
            </a:extLst>
          </p:cNvPr>
          <p:cNvCxnSpPr>
            <a:cxnSpLocks/>
          </p:cNvCxnSpPr>
          <p:nvPr/>
        </p:nvCxnSpPr>
        <p:spPr>
          <a:xfrm flipH="1">
            <a:off x="6727824" y="1377331"/>
            <a:ext cx="2536" cy="226536"/>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1" name="Straight Connector 280">
            <a:extLst>
              <a:ext uri="{FF2B5EF4-FFF2-40B4-BE49-F238E27FC236}">
                <a16:creationId xmlns:a16="http://schemas.microsoft.com/office/drawing/2014/main" id="{0B74A149-EEAA-4035-95BA-FFDD990C5DE3}"/>
              </a:ext>
            </a:extLst>
          </p:cNvPr>
          <p:cNvCxnSpPr>
            <a:cxnSpLocks/>
          </p:cNvCxnSpPr>
          <p:nvPr/>
        </p:nvCxnSpPr>
        <p:spPr>
          <a:xfrm>
            <a:off x="5760165" y="2198077"/>
            <a:ext cx="0" cy="2391508"/>
          </a:xfrm>
          <a:prstGeom prst="line">
            <a:avLst/>
          </a:prstGeom>
          <a:ln w="101600" cap="rnd">
            <a:solidFill>
              <a:schemeClr val="bg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89" name="Group 188">
            <a:extLst>
              <a:ext uri="{FF2B5EF4-FFF2-40B4-BE49-F238E27FC236}">
                <a16:creationId xmlns:a16="http://schemas.microsoft.com/office/drawing/2014/main" id="{D0371FFA-77C8-460A-B43A-B4F5F8B7882C}"/>
              </a:ext>
            </a:extLst>
          </p:cNvPr>
          <p:cNvGrpSpPr/>
          <p:nvPr/>
        </p:nvGrpSpPr>
        <p:grpSpPr>
          <a:xfrm>
            <a:off x="4716464" y="3463057"/>
            <a:ext cx="1972135" cy="847374"/>
            <a:chOff x="4716463" y="623018"/>
            <a:chExt cx="4032249" cy="847374"/>
          </a:xfrm>
        </p:grpSpPr>
        <p:sp>
          <p:nvSpPr>
            <p:cNvPr id="190" name="Rectangle 189">
              <a:extLst>
                <a:ext uri="{FF2B5EF4-FFF2-40B4-BE49-F238E27FC236}">
                  <a16:creationId xmlns:a16="http://schemas.microsoft.com/office/drawing/2014/main" id="{0A79E6E4-6823-4509-9C03-7702D0405A3E}"/>
                </a:ext>
              </a:extLst>
            </p:cNvPr>
            <p:cNvSpPr/>
            <p:nvPr/>
          </p:nvSpPr>
          <p:spPr>
            <a:xfrm>
              <a:off x="4716463" y="636729"/>
              <a:ext cx="4032249" cy="833663"/>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BFCFFEF0-4C99-4A6D-BCC0-E45E810FD05D}"/>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5B10AB3E-E006-4BC0-8A07-787925225F76}"/>
                </a:ext>
              </a:extLst>
            </p:cNvPr>
            <p:cNvSpPr txBox="1"/>
            <p:nvPr/>
          </p:nvSpPr>
          <p:spPr>
            <a:xfrm>
              <a:off x="5570125" y="623018"/>
              <a:ext cx="232492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Rule Engine</a:t>
              </a:r>
            </a:p>
          </p:txBody>
        </p:sp>
      </p:grpSp>
      <p:grpSp>
        <p:nvGrpSpPr>
          <p:cNvPr id="193" name="Group 192">
            <a:extLst>
              <a:ext uri="{FF2B5EF4-FFF2-40B4-BE49-F238E27FC236}">
                <a16:creationId xmlns:a16="http://schemas.microsoft.com/office/drawing/2014/main" id="{4F8CC596-83BD-49B3-80A6-EAC43CCFC98D}"/>
              </a:ext>
            </a:extLst>
          </p:cNvPr>
          <p:cNvGrpSpPr/>
          <p:nvPr/>
        </p:nvGrpSpPr>
        <p:grpSpPr>
          <a:xfrm>
            <a:off x="6776578" y="3463057"/>
            <a:ext cx="1972135" cy="848801"/>
            <a:chOff x="4716463" y="623018"/>
            <a:chExt cx="4032249" cy="848801"/>
          </a:xfrm>
        </p:grpSpPr>
        <p:sp>
          <p:nvSpPr>
            <p:cNvPr id="194" name="Rectangle 193">
              <a:extLst>
                <a:ext uri="{FF2B5EF4-FFF2-40B4-BE49-F238E27FC236}">
                  <a16:creationId xmlns:a16="http://schemas.microsoft.com/office/drawing/2014/main" id="{AB625B28-A701-43FE-97D9-3A600E4382A5}"/>
                </a:ext>
              </a:extLst>
            </p:cNvPr>
            <p:cNvSpPr/>
            <p:nvPr/>
          </p:nvSpPr>
          <p:spPr>
            <a:xfrm>
              <a:off x="4716463" y="636728"/>
              <a:ext cx="4032249" cy="835091"/>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3A463B6-2DDB-4C09-86EA-4E02E0EE0244}"/>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BA17AF81-38E2-4C62-A52D-E9401096FCDA}"/>
                </a:ext>
              </a:extLst>
            </p:cNvPr>
            <p:cNvSpPr txBox="1"/>
            <p:nvPr/>
          </p:nvSpPr>
          <p:spPr>
            <a:xfrm>
              <a:off x="4779736" y="623018"/>
              <a:ext cx="3905702"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Unsupervised Machine Learning</a:t>
              </a:r>
            </a:p>
          </p:txBody>
        </p:sp>
      </p:grpSp>
      <p:grpSp>
        <p:nvGrpSpPr>
          <p:cNvPr id="185" name="Group 184">
            <a:extLst>
              <a:ext uri="{FF2B5EF4-FFF2-40B4-BE49-F238E27FC236}">
                <a16:creationId xmlns:a16="http://schemas.microsoft.com/office/drawing/2014/main" id="{C22646EB-F8D9-49F2-AE87-2A902AA9FA95}"/>
              </a:ext>
            </a:extLst>
          </p:cNvPr>
          <p:cNvGrpSpPr/>
          <p:nvPr/>
        </p:nvGrpSpPr>
        <p:grpSpPr>
          <a:xfrm>
            <a:off x="6748096" y="2631812"/>
            <a:ext cx="2022598" cy="722251"/>
            <a:chOff x="4671668" y="623018"/>
            <a:chExt cx="4121839" cy="722251"/>
          </a:xfrm>
        </p:grpSpPr>
        <p:sp>
          <p:nvSpPr>
            <p:cNvPr id="186" name="Rectangle 185">
              <a:extLst>
                <a:ext uri="{FF2B5EF4-FFF2-40B4-BE49-F238E27FC236}">
                  <a16:creationId xmlns:a16="http://schemas.microsoft.com/office/drawing/2014/main" id="{74D02215-C778-45C6-B785-694E3B35FF00}"/>
                </a:ext>
              </a:extLst>
            </p:cNvPr>
            <p:cNvSpPr/>
            <p:nvPr/>
          </p:nvSpPr>
          <p:spPr>
            <a:xfrm>
              <a:off x="4716463" y="636729"/>
              <a:ext cx="4032249" cy="708540"/>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26D0F4F7-E1F6-4233-BF8A-6962272759D2}"/>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80DDD6A9-5CE1-48A7-AA22-A9FD16FD5A71}"/>
                </a:ext>
              </a:extLst>
            </p:cNvPr>
            <p:cNvSpPr txBox="1"/>
            <p:nvPr/>
          </p:nvSpPr>
          <p:spPr>
            <a:xfrm>
              <a:off x="4671668" y="623018"/>
              <a:ext cx="4121839"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Feature Extraction / Engineering</a:t>
              </a:r>
            </a:p>
          </p:txBody>
        </p:sp>
      </p:grpSp>
      <p:grpSp>
        <p:nvGrpSpPr>
          <p:cNvPr id="181" name="Group 180">
            <a:extLst>
              <a:ext uri="{FF2B5EF4-FFF2-40B4-BE49-F238E27FC236}">
                <a16:creationId xmlns:a16="http://schemas.microsoft.com/office/drawing/2014/main" id="{69703BD0-AF36-436B-AC65-A6D7E3EEB1CC}"/>
              </a:ext>
            </a:extLst>
          </p:cNvPr>
          <p:cNvGrpSpPr/>
          <p:nvPr/>
        </p:nvGrpSpPr>
        <p:grpSpPr>
          <a:xfrm>
            <a:off x="4716463" y="1439378"/>
            <a:ext cx="4032249" cy="868603"/>
            <a:chOff x="4716463" y="623018"/>
            <a:chExt cx="4032249" cy="868603"/>
          </a:xfrm>
        </p:grpSpPr>
        <p:sp>
          <p:nvSpPr>
            <p:cNvPr id="182" name="Rectangle 181">
              <a:extLst>
                <a:ext uri="{FF2B5EF4-FFF2-40B4-BE49-F238E27FC236}">
                  <a16:creationId xmlns:a16="http://schemas.microsoft.com/office/drawing/2014/main" id="{F5C095AE-8C1E-4187-A0D2-ED6908DF65EC}"/>
                </a:ext>
              </a:extLst>
            </p:cNvPr>
            <p:cNvSpPr/>
            <p:nvPr/>
          </p:nvSpPr>
          <p:spPr>
            <a:xfrm>
              <a:off x="4716463" y="636728"/>
              <a:ext cx="4032249" cy="854893"/>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69D512D5-71EE-4261-9EA3-BB45836DF39E}"/>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ECACB14F-7BF1-4B43-AE5C-81D5A39DBF52}"/>
                </a:ext>
              </a:extLst>
            </p:cNvPr>
            <p:cNvSpPr txBox="1"/>
            <p:nvPr/>
          </p:nvSpPr>
          <p:spPr>
            <a:xfrm>
              <a:off x="5611811" y="623018"/>
              <a:ext cx="22415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Data Preprocessing/Transformation</a:t>
              </a:r>
            </a:p>
          </p:txBody>
        </p:sp>
      </p:grpSp>
      <p:grpSp>
        <p:nvGrpSpPr>
          <p:cNvPr id="5" name="Group 4">
            <a:extLst>
              <a:ext uri="{FF2B5EF4-FFF2-40B4-BE49-F238E27FC236}">
                <a16:creationId xmlns:a16="http://schemas.microsoft.com/office/drawing/2014/main" id="{A9749C5C-C742-40DF-A232-C61B47ABCF79}"/>
              </a:ext>
            </a:extLst>
          </p:cNvPr>
          <p:cNvGrpSpPr/>
          <p:nvPr/>
        </p:nvGrpSpPr>
        <p:grpSpPr>
          <a:xfrm>
            <a:off x="4716463" y="623018"/>
            <a:ext cx="4032249" cy="744186"/>
            <a:chOff x="4716463" y="623018"/>
            <a:chExt cx="4032249" cy="744186"/>
          </a:xfrm>
        </p:grpSpPr>
        <p:sp>
          <p:nvSpPr>
            <p:cNvPr id="111" name="Rectangle 110">
              <a:extLst>
                <a:ext uri="{FF2B5EF4-FFF2-40B4-BE49-F238E27FC236}">
                  <a16:creationId xmlns:a16="http://schemas.microsoft.com/office/drawing/2014/main" id="{01745EE3-2FCF-4734-92C1-4EF2B47EDD75}"/>
                </a:ext>
              </a:extLst>
            </p:cNvPr>
            <p:cNvSpPr/>
            <p:nvPr/>
          </p:nvSpPr>
          <p:spPr>
            <a:xfrm>
              <a:off x="4716463" y="636728"/>
              <a:ext cx="4032249" cy="730476"/>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A8A609B4-54E0-4113-AAEF-E97AADB5DCB5}"/>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006C4450-F1BA-485A-BFA0-2E61DA946A9A}"/>
                </a:ext>
              </a:extLst>
            </p:cNvPr>
            <p:cNvSpPr txBox="1"/>
            <p:nvPr/>
          </p:nvSpPr>
          <p:spPr>
            <a:xfrm>
              <a:off x="6260273" y="623018"/>
              <a:ext cx="94462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Data Collection</a:t>
              </a:r>
            </a:p>
          </p:txBody>
        </p:sp>
      </p:grpSp>
      <p:sp>
        <p:nvSpPr>
          <p:cNvPr id="4" name="Title 3">
            <a:extLst>
              <a:ext uri="{FF2B5EF4-FFF2-40B4-BE49-F238E27FC236}">
                <a16:creationId xmlns:a16="http://schemas.microsoft.com/office/drawing/2014/main" id="{3A154051-2926-4E22-BCAD-842B18F948FC}"/>
              </a:ext>
            </a:extLst>
          </p:cNvPr>
          <p:cNvSpPr>
            <a:spLocks noGrp="1"/>
          </p:cNvSpPr>
          <p:nvPr>
            <p:ph type="title"/>
          </p:nvPr>
        </p:nvSpPr>
        <p:spPr/>
        <p:txBody>
          <a:bodyPr/>
          <a:lstStyle/>
          <a:p>
            <a:r>
              <a:rPr lang="en-US" b="1" dirty="0"/>
              <a:t>System Design</a:t>
            </a:r>
            <a:br>
              <a:rPr lang="en-US" b="1" dirty="0"/>
            </a:br>
            <a:r>
              <a:rPr lang="en-US" dirty="0"/>
              <a:t>High Level View</a:t>
            </a:r>
          </a:p>
        </p:txBody>
      </p:sp>
      <p:sp>
        <p:nvSpPr>
          <p:cNvPr id="2" name="Rectangle 1">
            <a:extLst>
              <a:ext uri="{FF2B5EF4-FFF2-40B4-BE49-F238E27FC236}">
                <a16:creationId xmlns:a16="http://schemas.microsoft.com/office/drawing/2014/main" id="{98F3F40E-888F-411A-9035-DEA806923B75}"/>
              </a:ext>
            </a:extLst>
          </p:cNvPr>
          <p:cNvSpPr/>
          <p:nvPr/>
        </p:nvSpPr>
        <p:spPr>
          <a:xfrm>
            <a:off x="1163053" y="4856329"/>
            <a:ext cx="2537410"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 https://ctid.mitre-engenuity.org/our-work/insider-threat-ttp-knowledge-base/ </a:t>
            </a:r>
          </a:p>
          <a:p>
            <a:r>
              <a:rPr lang="en-US" sz="500" dirty="0">
                <a:latin typeface="Arial" panose="020B0604020202020204" pitchFamily="34" charset="0"/>
                <a:cs typeface="Arial" panose="020B0604020202020204" pitchFamily="34" charset="0"/>
              </a:rPr>
              <a:t>https://github.com/center-for-threat-informed-defense/insider-threat-ttp-kb</a:t>
            </a:r>
          </a:p>
        </p:txBody>
      </p:sp>
      <p:sp>
        <p:nvSpPr>
          <p:cNvPr id="114" name="TextBox 113">
            <a:extLst>
              <a:ext uri="{FF2B5EF4-FFF2-40B4-BE49-F238E27FC236}">
                <a16:creationId xmlns:a16="http://schemas.microsoft.com/office/drawing/2014/main" id="{BE70CE4D-E154-4239-8216-2B634DE86744}"/>
              </a:ext>
            </a:extLst>
          </p:cNvPr>
          <p:cNvSpPr txBox="1"/>
          <p:nvPr/>
        </p:nvSpPr>
        <p:spPr>
          <a:xfrm>
            <a:off x="4716463" y="832517"/>
            <a:ext cx="4032250" cy="200055"/>
          </a:xfrm>
          <a:prstGeom prst="rect">
            <a:avLst/>
          </a:prstGeom>
          <a:noFill/>
          <a:ln>
            <a:noFill/>
            <a:prstDash val="sysDot"/>
          </a:ln>
        </p:spPr>
        <p:txBody>
          <a:bodyPr wrap="square" rtlCol="0">
            <a:spAutoFit/>
          </a:bodyPr>
          <a:lstStyle/>
          <a:p>
            <a:r>
              <a:rPr lang="en-US" sz="700" b="1" dirty="0">
                <a:latin typeface="Arial" panose="020B0604020202020204" pitchFamily="34" charset="0"/>
                <a:cs typeface="Arial" panose="020B0604020202020204" pitchFamily="34" charset="0"/>
              </a:rPr>
              <a:t>Data Sources: </a:t>
            </a:r>
            <a:r>
              <a:rPr lang="en-US" sz="700" dirty="0">
                <a:latin typeface="Arial" panose="020B0604020202020204" pitchFamily="34" charset="0"/>
                <a:cs typeface="Arial" panose="020B0604020202020204" pitchFamily="34" charset="0"/>
              </a:rPr>
              <a:t>Jump Server, SOP, Audit, HR, Network, …</a:t>
            </a:r>
          </a:p>
        </p:txBody>
      </p:sp>
      <p:grpSp>
        <p:nvGrpSpPr>
          <p:cNvPr id="116" name="Group 115">
            <a:extLst>
              <a:ext uri="{FF2B5EF4-FFF2-40B4-BE49-F238E27FC236}">
                <a16:creationId xmlns:a16="http://schemas.microsoft.com/office/drawing/2014/main" id="{BF7BEA10-8CBB-4AB7-B45D-18350E8903BD}"/>
              </a:ext>
            </a:extLst>
          </p:cNvPr>
          <p:cNvGrpSpPr/>
          <p:nvPr/>
        </p:nvGrpSpPr>
        <p:grpSpPr>
          <a:xfrm>
            <a:off x="370377" y="609897"/>
            <a:ext cx="248786" cy="230832"/>
            <a:chOff x="1602303" y="1777813"/>
            <a:chExt cx="322906" cy="299602"/>
          </a:xfrm>
        </p:grpSpPr>
        <p:sp>
          <p:nvSpPr>
            <p:cNvPr id="117" name="Oval 116">
              <a:extLst>
                <a:ext uri="{FF2B5EF4-FFF2-40B4-BE49-F238E27FC236}">
                  <a16:creationId xmlns:a16="http://schemas.microsoft.com/office/drawing/2014/main" id="{8A2573DF-FF7A-431D-B7E8-4C16BE919B68}"/>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8" name="TextBox 117">
              <a:extLst>
                <a:ext uri="{FF2B5EF4-FFF2-40B4-BE49-F238E27FC236}">
                  <a16:creationId xmlns:a16="http://schemas.microsoft.com/office/drawing/2014/main" id="{72A2A978-36E6-4509-8112-A8F725551FF4}"/>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sp>
        <p:nvSpPr>
          <p:cNvPr id="119" name="Rectangle 118">
            <a:extLst>
              <a:ext uri="{FF2B5EF4-FFF2-40B4-BE49-F238E27FC236}">
                <a16:creationId xmlns:a16="http://schemas.microsoft.com/office/drawing/2014/main" id="{2524448C-7B83-45E8-B07E-52105BD6E39C}"/>
              </a:ext>
            </a:extLst>
          </p:cNvPr>
          <p:cNvSpPr/>
          <p:nvPr/>
        </p:nvSpPr>
        <p:spPr>
          <a:xfrm>
            <a:off x="579120" y="628650"/>
            <a:ext cx="3840480" cy="442913"/>
          </a:xfrm>
          <a:prstGeom prst="rect">
            <a:avLst/>
          </a:prstGeom>
        </p:spPr>
        <p:txBody>
          <a:bodyPr wrap="square">
            <a:noAutofit/>
          </a:bodyPr>
          <a:lstStyle/>
          <a:p>
            <a:r>
              <a:rPr lang="en-US" sz="700" b="1" dirty="0">
                <a:latin typeface="Arial" panose="020B0604020202020204" pitchFamily="34" charset="0"/>
                <a:cs typeface="Arial" panose="020B0604020202020204" pitchFamily="34" charset="0"/>
              </a:rPr>
              <a:t>Input Data</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Data comes from different logging systems such as OREO, Bastion, SOP, Audit, HR, Network</a:t>
            </a:r>
          </a:p>
        </p:txBody>
      </p:sp>
      <p:grpSp>
        <p:nvGrpSpPr>
          <p:cNvPr id="120" name="Group 119">
            <a:extLst>
              <a:ext uri="{FF2B5EF4-FFF2-40B4-BE49-F238E27FC236}">
                <a16:creationId xmlns:a16="http://schemas.microsoft.com/office/drawing/2014/main" id="{1DBAFCA2-CFF6-4A02-B15A-4F55B596225B}"/>
              </a:ext>
            </a:extLst>
          </p:cNvPr>
          <p:cNvGrpSpPr/>
          <p:nvPr/>
        </p:nvGrpSpPr>
        <p:grpSpPr>
          <a:xfrm>
            <a:off x="6744016" y="1060007"/>
            <a:ext cx="628040" cy="268119"/>
            <a:chOff x="4892803" y="3052763"/>
            <a:chExt cx="767456" cy="319087"/>
          </a:xfrm>
        </p:grpSpPr>
        <p:sp>
          <p:nvSpPr>
            <p:cNvPr id="121" name="Rectangle 120">
              <a:extLst>
                <a:ext uri="{FF2B5EF4-FFF2-40B4-BE49-F238E27FC236}">
                  <a16:creationId xmlns:a16="http://schemas.microsoft.com/office/drawing/2014/main" id="{CDAF8CB1-C94E-4D15-B5B2-C10B142D78CC}"/>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22" name="Rectangle 121">
              <a:extLst>
                <a:ext uri="{FF2B5EF4-FFF2-40B4-BE49-F238E27FC236}">
                  <a16:creationId xmlns:a16="http://schemas.microsoft.com/office/drawing/2014/main" id="{4638AF47-05D9-4CDA-B584-9E81D6307C67}"/>
                </a:ext>
              </a:extLst>
            </p:cNvPr>
            <p:cNvSpPr/>
            <p:nvPr/>
          </p:nvSpPr>
          <p:spPr>
            <a:xfrm>
              <a:off x="4892803" y="3073807"/>
              <a:ext cx="76745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Reason</a:t>
              </a:r>
            </a:p>
            <a:p>
              <a:pPr algn="ctr"/>
              <a:r>
                <a:rPr lang="en-US" sz="600" dirty="0">
                  <a:latin typeface="Arial" panose="020B0604020202020204" pitchFamily="34" charset="0"/>
                  <a:cs typeface="Arial" panose="020B0604020202020204" pitchFamily="34" charset="0"/>
                </a:rPr>
                <a:t>(SOP, None)</a:t>
              </a:r>
            </a:p>
          </p:txBody>
        </p:sp>
      </p:grpSp>
      <p:grpSp>
        <p:nvGrpSpPr>
          <p:cNvPr id="123" name="Group 122">
            <a:extLst>
              <a:ext uri="{FF2B5EF4-FFF2-40B4-BE49-F238E27FC236}">
                <a16:creationId xmlns:a16="http://schemas.microsoft.com/office/drawing/2014/main" id="{885B31AD-C3F7-4E78-9C99-6AC0D2743622}"/>
              </a:ext>
            </a:extLst>
          </p:cNvPr>
          <p:cNvGrpSpPr/>
          <p:nvPr/>
        </p:nvGrpSpPr>
        <p:grpSpPr>
          <a:xfrm>
            <a:off x="7408843" y="1034886"/>
            <a:ext cx="619678" cy="310338"/>
            <a:chOff x="4897911" y="3027641"/>
            <a:chExt cx="757238" cy="369332"/>
          </a:xfrm>
        </p:grpSpPr>
        <p:sp>
          <p:nvSpPr>
            <p:cNvPr id="124" name="Rectangle 123">
              <a:extLst>
                <a:ext uri="{FF2B5EF4-FFF2-40B4-BE49-F238E27FC236}">
                  <a16:creationId xmlns:a16="http://schemas.microsoft.com/office/drawing/2014/main" id="{2541BC51-5CD7-488F-939F-1AA24629A93D}"/>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25" name="Rectangle 124">
              <a:extLst>
                <a:ext uri="{FF2B5EF4-FFF2-40B4-BE49-F238E27FC236}">
                  <a16:creationId xmlns:a16="http://schemas.microsoft.com/office/drawing/2014/main" id="{21DE8736-D0E8-40F0-BC5E-B9018267717F}"/>
                </a:ext>
              </a:extLst>
            </p:cNvPr>
            <p:cNvSpPr/>
            <p:nvPr/>
          </p:nvSpPr>
          <p:spPr>
            <a:xfrm>
              <a:off x="4910138" y="3027641"/>
              <a:ext cx="732786" cy="369332"/>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Activities</a:t>
              </a:r>
            </a:p>
            <a:p>
              <a:pPr algn="ctr"/>
              <a:r>
                <a:rPr lang="en-US" sz="600" dirty="0">
                  <a:latin typeface="Arial" panose="020B0604020202020204" pitchFamily="34" charset="0"/>
                  <a:cs typeface="Arial" panose="020B0604020202020204" pitchFamily="34" charset="0"/>
                </a:rPr>
                <a:t>(CLI commands)</a:t>
              </a:r>
            </a:p>
          </p:txBody>
        </p:sp>
      </p:grpSp>
      <p:grpSp>
        <p:nvGrpSpPr>
          <p:cNvPr id="126" name="Group 125">
            <a:extLst>
              <a:ext uri="{FF2B5EF4-FFF2-40B4-BE49-F238E27FC236}">
                <a16:creationId xmlns:a16="http://schemas.microsoft.com/office/drawing/2014/main" id="{579A4F83-D7F9-4FEA-A8A3-62AF0AFE369F}"/>
              </a:ext>
            </a:extLst>
          </p:cNvPr>
          <p:cNvGrpSpPr/>
          <p:nvPr/>
        </p:nvGrpSpPr>
        <p:grpSpPr>
          <a:xfrm>
            <a:off x="8069490" y="1034886"/>
            <a:ext cx="619678" cy="310338"/>
            <a:chOff x="4897911" y="3027641"/>
            <a:chExt cx="757238" cy="369332"/>
          </a:xfrm>
        </p:grpSpPr>
        <p:sp>
          <p:nvSpPr>
            <p:cNvPr id="127" name="Rectangle 126">
              <a:extLst>
                <a:ext uri="{FF2B5EF4-FFF2-40B4-BE49-F238E27FC236}">
                  <a16:creationId xmlns:a16="http://schemas.microsoft.com/office/drawing/2014/main" id="{347E070C-DC31-4E0E-8564-688740F9C59B}"/>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28" name="Rectangle 127">
              <a:extLst>
                <a:ext uri="{FF2B5EF4-FFF2-40B4-BE49-F238E27FC236}">
                  <a16:creationId xmlns:a16="http://schemas.microsoft.com/office/drawing/2014/main" id="{0D945364-B6BF-422A-A5E1-A87AD65735A3}"/>
                </a:ext>
              </a:extLst>
            </p:cNvPr>
            <p:cNvSpPr/>
            <p:nvPr/>
          </p:nvSpPr>
          <p:spPr>
            <a:xfrm>
              <a:off x="4900613" y="3027641"/>
              <a:ext cx="751836" cy="369332"/>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Time</a:t>
              </a:r>
            </a:p>
            <a:p>
              <a:pPr algn="ctr"/>
              <a:r>
                <a:rPr lang="en-US" sz="600" dirty="0">
                  <a:latin typeface="Arial" panose="020B0604020202020204" pitchFamily="34" charset="0"/>
                  <a:cs typeface="Arial" panose="020B0604020202020204" pitchFamily="34" charset="0"/>
                </a:rPr>
                <a:t>(Weekend, after work)</a:t>
              </a:r>
            </a:p>
          </p:txBody>
        </p:sp>
      </p:grpSp>
      <p:sp>
        <p:nvSpPr>
          <p:cNvPr id="132" name="Rectangle 131">
            <a:extLst>
              <a:ext uri="{FF2B5EF4-FFF2-40B4-BE49-F238E27FC236}">
                <a16:creationId xmlns:a16="http://schemas.microsoft.com/office/drawing/2014/main" id="{60AB835B-738F-44CB-9C47-13983C0A8FD5}"/>
              </a:ext>
            </a:extLst>
          </p:cNvPr>
          <p:cNvSpPr/>
          <p:nvPr/>
        </p:nvSpPr>
        <p:spPr>
          <a:xfrm>
            <a:off x="579120" y="2949680"/>
            <a:ext cx="3840480" cy="1050820"/>
          </a:xfrm>
          <a:prstGeom prst="rect">
            <a:avLst/>
          </a:prstGeom>
        </p:spPr>
        <p:txBody>
          <a:bodyPr wrap="square">
            <a:noAutofit/>
          </a:bodyPr>
          <a:lstStyle/>
          <a:p>
            <a:r>
              <a:rPr lang="en-US" sz="700" b="1" dirty="0">
                <a:latin typeface="Arial" panose="020B0604020202020204" pitchFamily="34" charset="0"/>
                <a:cs typeface="Arial" panose="020B0604020202020204" pitchFamily="34" charset="0"/>
              </a:rPr>
              <a:t>Feature Engineering</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Aggregated data is processed to construct feature vectors representing user activities and profile information at different granularity levels</a:t>
            </a:r>
          </a:p>
          <a:p>
            <a:pPr marL="112713" indent="-112713">
              <a:buFont typeface="Arial" panose="020B0604020202020204" pitchFamily="34" charset="0"/>
              <a:buChar char="•"/>
            </a:pPr>
            <a:r>
              <a:rPr lang="en-US" sz="700" u="sng" dirty="0">
                <a:latin typeface="Arial" panose="020B0604020202020204" pitchFamily="34" charset="0"/>
                <a:cs typeface="Arial" panose="020B0604020202020204" pitchFamily="34" charset="0"/>
              </a:rPr>
              <a:t>Frequency features</a:t>
            </a:r>
            <a:r>
              <a:rPr lang="en-US" sz="700" dirty="0">
                <a:latin typeface="Arial" panose="020B0604020202020204" pitchFamily="34" charset="0"/>
                <a:cs typeface="Arial" panose="020B0604020202020204" pitchFamily="34" charset="0"/>
              </a:rPr>
              <a:t>. Count of different types of actions the user performed in the aggregation period, e.g., number of commands executed, number of logins after work hour, … </a:t>
            </a:r>
          </a:p>
          <a:p>
            <a:pPr marL="112713" indent="-112713">
              <a:buFont typeface="Arial" panose="020B0604020202020204" pitchFamily="34" charset="0"/>
              <a:buChar char="•"/>
            </a:pPr>
            <a:r>
              <a:rPr lang="en-US" sz="700" u="sng" dirty="0">
                <a:latin typeface="Arial" panose="020B0604020202020204" pitchFamily="34" charset="0"/>
                <a:cs typeface="Arial" panose="020B0604020202020204" pitchFamily="34" charset="0"/>
              </a:rPr>
              <a:t>Statistical features</a:t>
            </a:r>
            <a:r>
              <a:rPr lang="en-US" sz="700" dirty="0">
                <a:latin typeface="Arial" panose="020B0604020202020204" pitchFamily="34" charset="0"/>
                <a:cs typeface="Arial" panose="020B0604020202020204" pitchFamily="34" charset="0"/>
              </a:rPr>
              <a:t>. Descriptive statistics, such as mean, median, standard deviation, of data. Examples of data that are summarized in statistical features are file sizes and session duration</a:t>
            </a:r>
          </a:p>
        </p:txBody>
      </p:sp>
      <p:sp>
        <p:nvSpPr>
          <p:cNvPr id="150" name="Rectangle 149">
            <a:extLst>
              <a:ext uri="{FF2B5EF4-FFF2-40B4-BE49-F238E27FC236}">
                <a16:creationId xmlns:a16="http://schemas.microsoft.com/office/drawing/2014/main" id="{5AD719E2-5055-47B3-8823-3EE7BE5E4D04}"/>
              </a:ext>
            </a:extLst>
          </p:cNvPr>
          <p:cNvSpPr/>
          <p:nvPr/>
        </p:nvSpPr>
        <p:spPr>
          <a:xfrm>
            <a:off x="579120" y="1139814"/>
            <a:ext cx="3840480" cy="523220"/>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Data Pre-processing/Transformation</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Apply transformations to incoming data </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Filter out irrelevant data and remove sensitive information</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Enrich existing data with analytics or external data</a:t>
            </a:r>
          </a:p>
        </p:txBody>
      </p:sp>
      <p:sp>
        <p:nvSpPr>
          <p:cNvPr id="158" name="Rectangle 157">
            <a:extLst>
              <a:ext uri="{FF2B5EF4-FFF2-40B4-BE49-F238E27FC236}">
                <a16:creationId xmlns:a16="http://schemas.microsoft.com/office/drawing/2014/main" id="{083AB1BF-3688-4D3E-BE5A-ED5F36C82796}"/>
              </a:ext>
            </a:extLst>
          </p:cNvPr>
          <p:cNvSpPr/>
          <p:nvPr/>
        </p:nvSpPr>
        <p:spPr>
          <a:xfrm>
            <a:off x="579120" y="4060716"/>
            <a:ext cx="3840480" cy="779572"/>
          </a:xfrm>
          <a:prstGeom prst="rect">
            <a:avLst/>
          </a:prstGeom>
        </p:spPr>
        <p:txBody>
          <a:bodyPr wrap="square">
            <a:noAutofit/>
          </a:bodyPr>
          <a:lstStyle/>
          <a:p>
            <a:r>
              <a:rPr lang="en-US" sz="700" b="1" dirty="0">
                <a:latin typeface="Arial" panose="020B0604020202020204" pitchFamily="34" charset="0"/>
                <a:cs typeface="Arial" panose="020B0604020202020204" pitchFamily="34" charset="0"/>
              </a:rPr>
              <a:t>Unsupervised Learning</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ML algorithms are employed to data analytics based on the constructed feature vectors.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Supervised learning algorithms cannot be employed to learn the ground truth on malicious/normal user behaviors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System operates without the participation/supervision of security analysts</a:t>
            </a:r>
          </a:p>
          <a:p>
            <a:pPr marL="112713" indent="-112713">
              <a:buFont typeface="Arial" panose="020B0604020202020204" pitchFamily="34" charset="0"/>
              <a:buChar char="•"/>
            </a:pPr>
            <a:r>
              <a:rPr lang="en-US" sz="700" dirty="0">
                <a:latin typeface="Arial" panose="020B0604020202020204" pitchFamily="34" charset="0"/>
                <a:cs typeface="Arial" panose="020B0604020202020204" pitchFamily="34" charset="0"/>
              </a:rPr>
              <a:t>Automatically learn patterns characterizing normal activities and behaviors</a:t>
            </a:r>
          </a:p>
        </p:txBody>
      </p:sp>
      <p:pic>
        <p:nvPicPr>
          <p:cNvPr id="178" name="Picture 177">
            <a:extLst>
              <a:ext uri="{FF2B5EF4-FFF2-40B4-BE49-F238E27FC236}">
                <a16:creationId xmlns:a16="http://schemas.microsoft.com/office/drawing/2014/main" id="{FF446EFA-A0ED-4B6D-BEB0-D1A568A16203}"/>
              </a:ext>
            </a:extLst>
          </p:cNvPr>
          <p:cNvPicPr>
            <a:picLocks noChangeAspect="1"/>
          </p:cNvPicPr>
          <p:nvPr/>
        </p:nvPicPr>
        <p:blipFill>
          <a:blip r:embed="rId2"/>
          <a:stretch>
            <a:fillRect/>
          </a:stretch>
        </p:blipFill>
        <p:spPr>
          <a:xfrm>
            <a:off x="5412949" y="4698637"/>
            <a:ext cx="111502" cy="111502"/>
          </a:xfrm>
          <a:prstGeom prst="rect">
            <a:avLst/>
          </a:prstGeom>
        </p:spPr>
      </p:pic>
      <p:sp>
        <p:nvSpPr>
          <p:cNvPr id="201" name="Rectangle 200">
            <a:extLst>
              <a:ext uri="{FF2B5EF4-FFF2-40B4-BE49-F238E27FC236}">
                <a16:creationId xmlns:a16="http://schemas.microsoft.com/office/drawing/2014/main" id="{4B104B93-ED70-4ADA-A6DF-C2F4C8231C11}"/>
              </a:ext>
            </a:extLst>
          </p:cNvPr>
          <p:cNvSpPr/>
          <p:nvPr/>
        </p:nvSpPr>
        <p:spPr>
          <a:xfrm>
            <a:off x="5469584" y="4655463"/>
            <a:ext cx="879100" cy="169277"/>
          </a:xfrm>
          <a:prstGeom prst="rect">
            <a:avLst/>
          </a:prstGeom>
        </p:spPr>
        <p:txBody>
          <a:bodyPr wrap="square" anchor="ctr">
            <a:spAutoFit/>
          </a:bodyPr>
          <a:lstStyle/>
          <a:p>
            <a:r>
              <a:rPr lang="en-US" sz="500" b="1" dirty="0">
                <a:latin typeface="Arial" panose="020B0604020202020204" pitchFamily="34" charset="0"/>
                <a:cs typeface="Arial" panose="020B0604020202020204" pitchFamily="34" charset="0"/>
              </a:rPr>
              <a:t>L1 Alert</a:t>
            </a:r>
            <a:r>
              <a:rPr lang="en-US" sz="500" dirty="0">
                <a:latin typeface="Arial" panose="020B0604020202020204" pitchFamily="34" charset="0"/>
                <a:cs typeface="Arial" panose="020B0604020202020204" pitchFamily="34" charset="0"/>
              </a:rPr>
              <a:t>: Rule violation </a:t>
            </a:r>
          </a:p>
        </p:txBody>
      </p:sp>
      <p:sp>
        <p:nvSpPr>
          <p:cNvPr id="207" name="Rectangle 206">
            <a:extLst>
              <a:ext uri="{FF2B5EF4-FFF2-40B4-BE49-F238E27FC236}">
                <a16:creationId xmlns:a16="http://schemas.microsoft.com/office/drawing/2014/main" id="{0D0ED8A7-A48E-40F6-94AF-EB8C666FEE3D}"/>
              </a:ext>
            </a:extLst>
          </p:cNvPr>
          <p:cNvSpPr/>
          <p:nvPr/>
        </p:nvSpPr>
        <p:spPr>
          <a:xfrm>
            <a:off x="7252718" y="4655463"/>
            <a:ext cx="1372812" cy="169277"/>
          </a:xfrm>
          <a:prstGeom prst="rect">
            <a:avLst/>
          </a:prstGeom>
        </p:spPr>
        <p:txBody>
          <a:bodyPr wrap="square" anchor="ctr">
            <a:spAutoFit/>
          </a:bodyPr>
          <a:lstStyle/>
          <a:p>
            <a:r>
              <a:rPr lang="en-US" sz="500" b="1" dirty="0">
                <a:latin typeface="Arial" panose="020B0604020202020204" pitchFamily="34" charset="0"/>
                <a:cs typeface="Arial" panose="020B0604020202020204" pitchFamily="34" charset="0"/>
              </a:rPr>
              <a:t>L2 Alert</a:t>
            </a:r>
            <a:r>
              <a:rPr lang="en-US" sz="500" dirty="0">
                <a:latin typeface="Arial" panose="020B0604020202020204" pitchFamily="34" charset="0"/>
                <a:cs typeface="Arial" panose="020B0604020202020204" pitchFamily="34" charset="0"/>
              </a:rPr>
              <a:t>: </a:t>
            </a:r>
            <a:r>
              <a:rPr lang="en-US" sz="500" u="sng" dirty="0">
                <a:latin typeface="Arial" panose="020B0604020202020204" pitchFamily="34" charset="0"/>
                <a:cs typeface="Arial" panose="020B0604020202020204" pitchFamily="34" charset="0"/>
              </a:rPr>
              <a:t>Possible</a:t>
            </a:r>
            <a:r>
              <a:rPr lang="en-US" sz="500" dirty="0">
                <a:latin typeface="Arial" panose="020B0604020202020204" pitchFamily="34" charset="0"/>
                <a:cs typeface="Arial" panose="020B0604020202020204" pitchFamily="34" charset="0"/>
              </a:rPr>
              <a:t> behavior violation </a:t>
            </a:r>
          </a:p>
        </p:txBody>
      </p:sp>
      <p:pic>
        <p:nvPicPr>
          <p:cNvPr id="209" name="Picture 208">
            <a:extLst>
              <a:ext uri="{FF2B5EF4-FFF2-40B4-BE49-F238E27FC236}">
                <a16:creationId xmlns:a16="http://schemas.microsoft.com/office/drawing/2014/main" id="{B2DE64C5-47A5-4280-9E18-C0520BF91EC8}"/>
              </a:ext>
            </a:extLst>
          </p:cNvPr>
          <p:cNvPicPr>
            <a:picLocks noChangeAspect="1"/>
          </p:cNvPicPr>
          <p:nvPr/>
        </p:nvPicPr>
        <p:blipFill>
          <a:blip r:embed="rId2"/>
          <a:stretch>
            <a:fillRect/>
          </a:stretch>
        </p:blipFill>
        <p:spPr>
          <a:xfrm>
            <a:off x="7191196" y="4684350"/>
            <a:ext cx="111502" cy="111502"/>
          </a:xfrm>
          <a:prstGeom prst="rect">
            <a:avLst/>
          </a:prstGeom>
        </p:spPr>
      </p:pic>
      <p:sp>
        <p:nvSpPr>
          <p:cNvPr id="210" name="TextBox 209">
            <a:extLst>
              <a:ext uri="{FF2B5EF4-FFF2-40B4-BE49-F238E27FC236}">
                <a16:creationId xmlns:a16="http://schemas.microsoft.com/office/drawing/2014/main" id="{6710D481-4A58-4006-B48C-FCD4BE0DA78D}"/>
              </a:ext>
            </a:extLst>
          </p:cNvPr>
          <p:cNvSpPr txBox="1"/>
          <p:nvPr/>
        </p:nvSpPr>
        <p:spPr>
          <a:xfrm>
            <a:off x="4768786" y="1658224"/>
            <a:ext cx="952817" cy="415498"/>
          </a:xfrm>
          <a:prstGeom prst="rect">
            <a:avLst/>
          </a:prstGeom>
          <a:noFill/>
          <a:ln>
            <a:solidFill>
              <a:schemeClr val="bg1">
                <a:lumMod val="75000"/>
              </a:schemeClr>
            </a:solidFill>
            <a:prstDash val="sysDot"/>
          </a:ln>
        </p:spPr>
        <p:txBody>
          <a:bodyPr wrap="square" rtlCol="0">
            <a:spAutoFit/>
          </a:bodyPr>
          <a:lstStyle/>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Role and User</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5W+H</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Time-based</a:t>
            </a:r>
          </a:p>
        </p:txBody>
      </p:sp>
      <p:grpSp>
        <p:nvGrpSpPr>
          <p:cNvPr id="211" name="Group 210">
            <a:extLst>
              <a:ext uri="{FF2B5EF4-FFF2-40B4-BE49-F238E27FC236}">
                <a16:creationId xmlns:a16="http://schemas.microsoft.com/office/drawing/2014/main" id="{E328C449-5010-4ECE-85F0-339B4D5D6B5E}"/>
              </a:ext>
            </a:extLst>
          </p:cNvPr>
          <p:cNvGrpSpPr/>
          <p:nvPr/>
        </p:nvGrpSpPr>
        <p:grpSpPr>
          <a:xfrm>
            <a:off x="6067062" y="1034886"/>
            <a:ext cx="660648" cy="310338"/>
            <a:chOff x="4872880" y="3027641"/>
            <a:chExt cx="807303" cy="369332"/>
          </a:xfrm>
        </p:grpSpPr>
        <p:sp>
          <p:nvSpPr>
            <p:cNvPr id="212" name="Rectangle 211">
              <a:extLst>
                <a:ext uri="{FF2B5EF4-FFF2-40B4-BE49-F238E27FC236}">
                  <a16:creationId xmlns:a16="http://schemas.microsoft.com/office/drawing/2014/main" id="{1E25F2FF-B1D6-4DDB-A326-F7D6DB37A927}"/>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13" name="Rectangle 212">
              <a:extLst>
                <a:ext uri="{FF2B5EF4-FFF2-40B4-BE49-F238E27FC236}">
                  <a16:creationId xmlns:a16="http://schemas.microsoft.com/office/drawing/2014/main" id="{3C3DCAAE-5A13-4485-B03C-AC27E93499D3}"/>
                </a:ext>
              </a:extLst>
            </p:cNvPr>
            <p:cNvSpPr/>
            <p:nvPr/>
          </p:nvSpPr>
          <p:spPr>
            <a:xfrm>
              <a:off x="4872880" y="3027641"/>
              <a:ext cx="807303" cy="369332"/>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Location</a:t>
              </a:r>
            </a:p>
            <a:p>
              <a:pPr algn="ctr"/>
              <a:r>
                <a:rPr lang="en-US" sz="600" dirty="0">
                  <a:latin typeface="Arial" panose="020B0604020202020204" pitchFamily="34" charset="0"/>
                  <a:cs typeface="Arial" panose="020B0604020202020204" pitchFamily="34" charset="0"/>
                </a:rPr>
                <a:t>(work, remote)</a:t>
              </a:r>
            </a:p>
          </p:txBody>
        </p:sp>
      </p:grpSp>
      <p:grpSp>
        <p:nvGrpSpPr>
          <p:cNvPr id="214" name="Group 213">
            <a:extLst>
              <a:ext uri="{FF2B5EF4-FFF2-40B4-BE49-F238E27FC236}">
                <a16:creationId xmlns:a16="http://schemas.microsoft.com/office/drawing/2014/main" id="{88FF18E8-BA09-4D4F-8A1C-A413A096955B}"/>
              </a:ext>
            </a:extLst>
          </p:cNvPr>
          <p:cNvGrpSpPr/>
          <p:nvPr/>
        </p:nvGrpSpPr>
        <p:grpSpPr>
          <a:xfrm>
            <a:off x="5426899" y="1060797"/>
            <a:ext cx="619678" cy="268119"/>
            <a:chOff x="4897911" y="3052763"/>
            <a:chExt cx="757238" cy="319087"/>
          </a:xfrm>
        </p:grpSpPr>
        <p:sp>
          <p:nvSpPr>
            <p:cNvPr id="215" name="Rectangle 214">
              <a:extLst>
                <a:ext uri="{FF2B5EF4-FFF2-40B4-BE49-F238E27FC236}">
                  <a16:creationId xmlns:a16="http://schemas.microsoft.com/office/drawing/2014/main" id="{7A1EEAAC-75E6-4D14-98AF-A8EB10BC358F}"/>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16" name="Rectangle 215">
              <a:extLst>
                <a:ext uri="{FF2B5EF4-FFF2-40B4-BE49-F238E27FC236}">
                  <a16:creationId xmlns:a16="http://schemas.microsoft.com/office/drawing/2014/main" id="{17F54B94-2A55-4E0F-B946-76BC61267BBB}"/>
                </a:ext>
              </a:extLst>
            </p:cNvPr>
            <p:cNvSpPr/>
            <p:nvPr/>
          </p:nvSpPr>
          <p:spPr>
            <a:xfrm>
              <a:off x="4905063" y="3073807"/>
              <a:ext cx="74293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Access</a:t>
              </a:r>
            </a:p>
            <a:p>
              <a:pPr algn="ctr"/>
              <a:r>
                <a:rPr lang="en-US" sz="600" dirty="0">
                  <a:latin typeface="Arial" panose="020B0604020202020204" pitchFamily="34" charset="0"/>
                  <a:cs typeface="Arial" panose="020B0604020202020204" pitchFamily="34" charset="0"/>
                </a:rPr>
                <a:t>(VPN, login)</a:t>
              </a:r>
            </a:p>
          </p:txBody>
        </p:sp>
      </p:grpSp>
      <p:grpSp>
        <p:nvGrpSpPr>
          <p:cNvPr id="217" name="Group 216">
            <a:extLst>
              <a:ext uri="{FF2B5EF4-FFF2-40B4-BE49-F238E27FC236}">
                <a16:creationId xmlns:a16="http://schemas.microsoft.com/office/drawing/2014/main" id="{3B25D6E1-C445-45A9-8143-2329FEB17990}"/>
              </a:ext>
            </a:extLst>
          </p:cNvPr>
          <p:cNvGrpSpPr/>
          <p:nvPr/>
        </p:nvGrpSpPr>
        <p:grpSpPr>
          <a:xfrm>
            <a:off x="4766251" y="1060797"/>
            <a:ext cx="619678" cy="268119"/>
            <a:chOff x="4897911" y="3052763"/>
            <a:chExt cx="757238" cy="319087"/>
          </a:xfrm>
        </p:grpSpPr>
        <p:sp>
          <p:nvSpPr>
            <p:cNvPr id="218" name="Rectangle 217">
              <a:extLst>
                <a:ext uri="{FF2B5EF4-FFF2-40B4-BE49-F238E27FC236}">
                  <a16:creationId xmlns:a16="http://schemas.microsoft.com/office/drawing/2014/main" id="{F1489592-7D26-4599-B603-1B9483CFA367}"/>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19" name="Rectangle 218">
              <a:extLst>
                <a:ext uri="{FF2B5EF4-FFF2-40B4-BE49-F238E27FC236}">
                  <a16:creationId xmlns:a16="http://schemas.microsoft.com/office/drawing/2014/main" id="{B8941923-4AAA-4583-9DE2-754AE38831FD}"/>
                </a:ext>
              </a:extLst>
            </p:cNvPr>
            <p:cNvSpPr/>
            <p:nvPr/>
          </p:nvSpPr>
          <p:spPr>
            <a:xfrm>
              <a:off x="4902508" y="3073807"/>
              <a:ext cx="74804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HR data</a:t>
              </a:r>
            </a:p>
            <a:p>
              <a:pPr algn="ctr"/>
              <a:r>
                <a:rPr lang="en-US" sz="600" dirty="0">
                  <a:latin typeface="Arial" panose="020B0604020202020204" pitchFamily="34" charset="0"/>
                  <a:cs typeface="Arial" panose="020B0604020202020204" pitchFamily="34" charset="0"/>
                </a:rPr>
                <a:t>(resignation)</a:t>
              </a:r>
            </a:p>
          </p:txBody>
        </p:sp>
      </p:grpSp>
      <p:grpSp>
        <p:nvGrpSpPr>
          <p:cNvPr id="7" name="Group 6">
            <a:extLst>
              <a:ext uri="{FF2B5EF4-FFF2-40B4-BE49-F238E27FC236}">
                <a16:creationId xmlns:a16="http://schemas.microsoft.com/office/drawing/2014/main" id="{E729D5C0-866E-4374-A860-547177A26842}"/>
              </a:ext>
            </a:extLst>
          </p:cNvPr>
          <p:cNvGrpSpPr/>
          <p:nvPr/>
        </p:nvGrpSpPr>
        <p:grpSpPr>
          <a:xfrm>
            <a:off x="4889435" y="1937898"/>
            <a:ext cx="3447157" cy="349496"/>
            <a:chOff x="4889435" y="1373534"/>
            <a:chExt cx="3447157" cy="349496"/>
          </a:xfrm>
        </p:grpSpPr>
        <p:sp>
          <p:nvSpPr>
            <p:cNvPr id="240" name="TextBox 239">
              <a:extLst>
                <a:ext uri="{FF2B5EF4-FFF2-40B4-BE49-F238E27FC236}">
                  <a16:creationId xmlns:a16="http://schemas.microsoft.com/office/drawing/2014/main" id="{1D7A8AAC-AD82-4424-A2BD-F6BE421DEF0B}"/>
                </a:ext>
              </a:extLst>
            </p:cNvPr>
            <p:cNvSpPr txBox="1"/>
            <p:nvPr/>
          </p:nvSpPr>
          <p:spPr>
            <a:xfrm>
              <a:off x="4889435" y="1522975"/>
              <a:ext cx="954633" cy="200055"/>
            </a:xfrm>
            <a:prstGeom prst="rect">
              <a:avLst/>
            </a:prstGeom>
            <a:noFill/>
            <a:ln>
              <a:noFill/>
              <a:prstDash val="sysDot"/>
            </a:ln>
          </p:spPr>
          <p:txBody>
            <a:bodyPr wrap="square" rtlCol="0">
              <a:spAutoFit/>
            </a:bodyPr>
            <a:lstStyle/>
            <a:p>
              <a:r>
                <a:rPr lang="en-US" sz="700" b="1" dirty="0">
                  <a:latin typeface="Arial" panose="020B0604020202020204" pitchFamily="34" charset="0"/>
                  <a:cs typeface="Arial" panose="020B0604020202020204" pitchFamily="34" charset="0"/>
                </a:rPr>
                <a:t>Operation vector:</a:t>
              </a:r>
              <a:endParaRPr lang="en-US" sz="700" dirty="0">
                <a:latin typeface="Arial" panose="020B0604020202020204" pitchFamily="34" charset="0"/>
                <a:cs typeface="Arial" panose="020B0604020202020204" pitchFamily="34" charset="0"/>
              </a:endParaRPr>
            </a:p>
          </p:txBody>
        </p:sp>
        <p:sp>
          <p:nvSpPr>
            <p:cNvPr id="241" name="TextBox 240">
              <a:extLst>
                <a:ext uri="{FF2B5EF4-FFF2-40B4-BE49-F238E27FC236}">
                  <a16:creationId xmlns:a16="http://schemas.microsoft.com/office/drawing/2014/main" id="{B826C6AC-F650-43C5-8B74-3A45A3579E8B}"/>
                </a:ext>
              </a:extLst>
            </p:cNvPr>
            <p:cNvSpPr txBox="1"/>
            <p:nvPr/>
          </p:nvSpPr>
          <p:spPr>
            <a:xfrm>
              <a:off x="6326420" y="1373534"/>
              <a:ext cx="1474232" cy="184666"/>
            </a:xfrm>
            <a:prstGeom prst="rect">
              <a:avLst/>
            </a:prstGeom>
            <a:noFill/>
            <a:ln>
              <a:noFill/>
              <a:prstDash val="sysDot"/>
            </a:ln>
          </p:spPr>
          <p:txBody>
            <a:bodyPr wrap="square" rtlCol="0">
              <a:spAutoFit/>
            </a:bodyPr>
            <a:lstStyle/>
            <a:p>
              <a:r>
                <a:rPr lang="en-US" sz="600" i="1" dirty="0">
                  <a:solidFill>
                    <a:srgbClr val="C00000"/>
                  </a:solidFill>
                  <a:latin typeface="Arial" panose="020B0604020202020204" pitchFamily="34" charset="0"/>
                  <a:cs typeface="Arial" panose="020B0604020202020204" pitchFamily="34" charset="0"/>
                </a:rPr>
                <a:t>who</a:t>
              </a:r>
              <a:r>
                <a:rPr lang="en-US" sz="600" i="1" dirty="0">
                  <a:latin typeface="Arial" panose="020B0604020202020204" pitchFamily="34" charset="0"/>
                  <a:cs typeface="Arial" panose="020B0604020202020204" pitchFamily="34" charset="0"/>
                </a:rPr>
                <a:t>, </a:t>
              </a:r>
              <a:r>
                <a:rPr lang="en-US" sz="600" i="1" dirty="0">
                  <a:solidFill>
                    <a:srgbClr val="009900"/>
                  </a:solidFill>
                  <a:latin typeface="Arial" panose="020B0604020202020204" pitchFamily="34" charset="0"/>
                  <a:cs typeface="Arial" panose="020B0604020202020204" pitchFamily="34" charset="0"/>
                </a:rPr>
                <a:t>how</a:t>
              </a:r>
              <a:r>
                <a:rPr lang="en-US" sz="600" i="1" dirty="0">
                  <a:latin typeface="Arial" panose="020B0604020202020204" pitchFamily="34" charset="0"/>
                  <a:cs typeface="Arial" panose="020B0604020202020204" pitchFamily="34" charset="0"/>
                </a:rPr>
                <a:t>, </a:t>
              </a:r>
              <a:r>
                <a:rPr lang="en-US" sz="600" i="1" dirty="0">
                  <a:solidFill>
                    <a:srgbClr val="7030A0"/>
                  </a:solidFill>
                  <a:latin typeface="Arial" panose="020B0604020202020204" pitchFamily="34" charset="0"/>
                  <a:cs typeface="Arial" panose="020B0604020202020204" pitchFamily="34" charset="0"/>
                </a:rPr>
                <a:t>where</a:t>
              </a:r>
              <a:r>
                <a:rPr lang="en-US" sz="600" i="1" dirty="0">
                  <a:latin typeface="Arial" panose="020B0604020202020204" pitchFamily="34" charset="0"/>
                  <a:cs typeface="Arial" panose="020B0604020202020204" pitchFamily="34" charset="0"/>
                </a:rPr>
                <a:t>, </a:t>
              </a:r>
              <a:r>
                <a:rPr lang="en-US" sz="600" i="1" dirty="0">
                  <a:solidFill>
                    <a:srgbClr val="0070C0"/>
                  </a:solidFill>
                  <a:latin typeface="Arial" panose="020B0604020202020204" pitchFamily="34" charset="0"/>
                  <a:cs typeface="Arial" panose="020B0604020202020204" pitchFamily="34" charset="0"/>
                </a:rPr>
                <a:t>why</a:t>
              </a:r>
              <a:r>
                <a:rPr lang="en-US" sz="600" i="1" dirty="0">
                  <a:latin typeface="Arial" panose="020B0604020202020204" pitchFamily="34" charset="0"/>
                  <a:cs typeface="Arial" panose="020B0604020202020204" pitchFamily="34" charset="0"/>
                </a:rPr>
                <a:t>, </a:t>
              </a:r>
              <a:r>
                <a:rPr lang="en-US" sz="600" i="1" dirty="0">
                  <a:solidFill>
                    <a:srgbClr val="FC9E20"/>
                  </a:solidFill>
                  <a:latin typeface="Arial" panose="020B0604020202020204" pitchFamily="34" charset="0"/>
                  <a:cs typeface="Arial" panose="020B0604020202020204" pitchFamily="34" charset="0"/>
                </a:rPr>
                <a:t>what</a:t>
              </a:r>
              <a:r>
                <a:rPr lang="en-US" sz="600" i="1" dirty="0">
                  <a:latin typeface="Arial" panose="020B0604020202020204" pitchFamily="34" charset="0"/>
                  <a:cs typeface="Arial" panose="020B0604020202020204" pitchFamily="34" charset="0"/>
                </a:rPr>
                <a:t>, </a:t>
              </a:r>
              <a:r>
                <a:rPr lang="en-US" sz="600" i="1" dirty="0">
                  <a:solidFill>
                    <a:schemeClr val="accent6">
                      <a:lumMod val="75000"/>
                    </a:schemeClr>
                  </a:solidFill>
                  <a:latin typeface="Arial" panose="020B0604020202020204" pitchFamily="34" charset="0"/>
                  <a:cs typeface="Arial" panose="020B0604020202020204" pitchFamily="34" charset="0"/>
                </a:rPr>
                <a:t>when</a:t>
              </a:r>
            </a:p>
          </p:txBody>
        </p:sp>
        <p:grpSp>
          <p:nvGrpSpPr>
            <p:cNvPr id="10" name="Group 9">
              <a:extLst>
                <a:ext uri="{FF2B5EF4-FFF2-40B4-BE49-F238E27FC236}">
                  <a16:creationId xmlns:a16="http://schemas.microsoft.com/office/drawing/2014/main" id="{C8DFC5CD-8FD1-405D-904D-8F1939A5358E}"/>
                </a:ext>
              </a:extLst>
            </p:cNvPr>
            <p:cNvGrpSpPr/>
            <p:nvPr/>
          </p:nvGrpSpPr>
          <p:grpSpPr>
            <a:xfrm>
              <a:off x="5788317" y="1536796"/>
              <a:ext cx="2548275" cy="156621"/>
              <a:chOff x="5575114" y="2342226"/>
              <a:chExt cx="2548275" cy="156621"/>
            </a:xfrm>
          </p:grpSpPr>
          <p:grpSp>
            <p:nvGrpSpPr>
              <p:cNvPr id="220" name="Group 219">
                <a:extLst>
                  <a:ext uri="{FF2B5EF4-FFF2-40B4-BE49-F238E27FC236}">
                    <a16:creationId xmlns:a16="http://schemas.microsoft.com/office/drawing/2014/main" id="{EAE5C88C-5F67-484F-9A8A-DBBB2913FDE7}"/>
                  </a:ext>
                </a:extLst>
              </p:cNvPr>
              <p:cNvGrpSpPr/>
              <p:nvPr/>
            </p:nvGrpSpPr>
            <p:grpSpPr>
              <a:xfrm>
                <a:off x="5575114" y="2342226"/>
                <a:ext cx="285949" cy="156621"/>
                <a:chOff x="1975353" y="3034353"/>
                <a:chExt cx="182982" cy="91440"/>
              </a:xfrm>
            </p:grpSpPr>
            <p:sp>
              <p:nvSpPr>
                <p:cNvPr id="221" name="Rectangle 220">
                  <a:extLst>
                    <a:ext uri="{FF2B5EF4-FFF2-40B4-BE49-F238E27FC236}">
                      <a16:creationId xmlns:a16="http://schemas.microsoft.com/office/drawing/2014/main" id="{F10F28D8-B129-4450-9F8A-5E65953CA80D}"/>
                    </a:ext>
                  </a:extLst>
                </p:cNvPr>
                <p:cNvSpPr/>
                <p:nvPr/>
              </p:nvSpPr>
              <p:spPr>
                <a:xfrm>
                  <a:off x="1975353" y="3034353"/>
                  <a:ext cx="91440" cy="91440"/>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50F60E99-7BDA-417D-98B3-B37FDBB148C6}"/>
                    </a:ext>
                  </a:extLst>
                </p:cNvPr>
                <p:cNvSpPr/>
                <p:nvPr/>
              </p:nvSpPr>
              <p:spPr>
                <a:xfrm>
                  <a:off x="2066895" y="3034353"/>
                  <a:ext cx="91440" cy="91440"/>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D9BD1F18-B349-4722-A3EE-53E0F89F9BB1}"/>
                  </a:ext>
                </a:extLst>
              </p:cNvPr>
              <p:cNvGrpSpPr/>
              <p:nvPr/>
            </p:nvGrpSpPr>
            <p:grpSpPr>
              <a:xfrm>
                <a:off x="5884608" y="2342226"/>
                <a:ext cx="429003" cy="156621"/>
                <a:chOff x="1975353" y="3034353"/>
                <a:chExt cx="274524" cy="91440"/>
              </a:xfrm>
            </p:grpSpPr>
            <p:sp>
              <p:nvSpPr>
                <p:cNvPr id="224" name="Rectangle 223">
                  <a:extLst>
                    <a:ext uri="{FF2B5EF4-FFF2-40B4-BE49-F238E27FC236}">
                      <a16:creationId xmlns:a16="http://schemas.microsoft.com/office/drawing/2014/main" id="{694C0B57-FE72-4A16-A04E-72A2F822D4E6}"/>
                    </a:ext>
                  </a:extLst>
                </p:cNvPr>
                <p:cNvSpPr/>
                <p:nvPr/>
              </p:nvSpPr>
              <p:spPr>
                <a:xfrm>
                  <a:off x="1975353" y="3034353"/>
                  <a:ext cx="91440" cy="91440"/>
                </a:xfrm>
                <a:prstGeom prst="rect">
                  <a:avLst/>
                </a:prstGeom>
                <a:solidFill>
                  <a:schemeClr val="bg1"/>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493D4FEC-FB7B-408E-B60B-FF750DB20360}"/>
                    </a:ext>
                  </a:extLst>
                </p:cNvPr>
                <p:cNvSpPr/>
                <p:nvPr/>
              </p:nvSpPr>
              <p:spPr>
                <a:xfrm>
                  <a:off x="2066895" y="3034353"/>
                  <a:ext cx="91440" cy="91440"/>
                </a:xfrm>
                <a:prstGeom prst="rect">
                  <a:avLst/>
                </a:prstGeom>
                <a:solidFill>
                  <a:schemeClr val="bg1"/>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E8A30128-D588-4C28-8FCE-A5841FB1D805}"/>
                    </a:ext>
                  </a:extLst>
                </p:cNvPr>
                <p:cNvSpPr/>
                <p:nvPr/>
              </p:nvSpPr>
              <p:spPr>
                <a:xfrm>
                  <a:off x="2158437" y="3034353"/>
                  <a:ext cx="91440" cy="91440"/>
                </a:xfrm>
                <a:prstGeom prst="rect">
                  <a:avLst/>
                </a:prstGeom>
                <a:solidFill>
                  <a:schemeClr val="bg1"/>
                </a:solidFill>
                <a:ln w="63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63D2CED1-8343-47B5-94A5-F6BE09907A48}"/>
                  </a:ext>
                </a:extLst>
              </p:cNvPr>
              <p:cNvGrpSpPr/>
              <p:nvPr/>
            </p:nvGrpSpPr>
            <p:grpSpPr>
              <a:xfrm>
                <a:off x="6932344" y="2342226"/>
                <a:ext cx="429003" cy="156621"/>
                <a:chOff x="1975353" y="3034353"/>
                <a:chExt cx="274524" cy="91440"/>
              </a:xfrm>
            </p:grpSpPr>
            <p:sp>
              <p:nvSpPr>
                <p:cNvPr id="228" name="Rectangle 227">
                  <a:extLst>
                    <a:ext uri="{FF2B5EF4-FFF2-40B4-BE49-F238E27FC236}">
                      <a16:creationId xmlns:a16="http://schemas.microsoft.com/office/drawing/2014/main" id="{CAF7A947-2030-4C74-9227-29845074BB88}"/>
                    </a:ext>
                  </a:extLst>
                </p:cNvPr>
                <p:cNvSpPr/>
                <p:nvPr/>
              </p:nvSpPr>
              <p:spPr>
                <a:xfrm>
                  <a:off x="1975353" y="3034353"/>
                  <a:ext cx="91440" cy="91440"/>
                </a:xfrm>
                <a:prstGeom prst="rect">
                  <a:avLst/>
                </a:prstGeom>
                <a:solidFill>
                  <a:schemeClr val="bg1"/>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F4B2CA57-7ED9-4464-9C0E-428A3E370507}"/>
                    </a:ext>
                  </a:extLst>
                </p:cNvPr>
                <p:cNvSpPr/>
                <p:nvPr/>
              </p:nvSpPr>
              <p:spPr>
                <a:xfrm>
                  <a:off x="2066895" y="3034353"/>
                  <a:ext cx="91440" cy="91440"/>
                </a:xfrm>
                <a:prstGeom prst="rect">
                  <a:avLst/>
                </a:prstGeom>
                <a:solidFill>
                  <a:schemeClr val="bg1"/>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916340F6-5254-44E1-BE74-78D9921B6E33}"/>
                    </a:ext>
                  </a:extLst>
                </p:cNvPr>
                <p:cNvSpPr/>
                <p:nvPr/>
              </p:nvSpPr>
              <p:spPr>
                <a:xfrm>
                  <a:off x="2158437" y="3034353"/>
                  <a:ext cx="91440" cy="91440"/>
                </a:xfrm>
                <a:prstGeom prst="rect">
                  <a:avLst/>
                </a:prstGeom>
                <a:solidFill>
                  <a:schemeClr val="bg1"/>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85DE0D6F-A446-4CEF-8A7D-4C8E71D46FF2}"/>
                  </a:ext>
                </a:extLst>
              </p:cNvPr>
              <p:cNvGrpSpPr/>
              <p:nvPr/>
            </p:nvGrpSpPr>
            <p:grpSpPr>
              <a:xfrm>
                <a:off x="7384892" y="2342226"/>
                <a:ext cx="429003" cy="156621"/>
                <a:chOff x="1975353" y="3034353"/>
                <a:chExt cx="274524" cy="91440"/>
              </a:xfrm>
            </p:grpSpPr>
            <p:sp>
              <p:nvSpPr>
                <p:cNvPr id="232" name="Rectangle 231">
                  <a:extLst>
                    <a:ext uri="{FF2B5EF4-FFF2-40B4-BE49-F238E27FC236}">
                      <a16:creationId xmlns:a16="http://schemas.microsoft.com/office/drawing/2014/main" id="{7FB02002-18B3-4104-AC36-76777D9A6AE1}"/>
                    </a:ext>
                  </a:extLst>
                </p:cNvPr>
                <p:cNvSpPr/>
                <p:nvPr/>
              </p:nvSpPr>
              <p:spPr>
                <a:xfrm>
                  <a:off x="1975353" y="3034353"/>
                  <a:ext cx="91440" cy="91440"/>
                </a:xfrm>
                <a:prstGeom prst="rect">
                  <a:avLst/>
                </a:prstGeom>
                <a:solidFill>
                  <a:schemeClr val="bg1"/>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5C803154-BAC3-4D2B-9E1A-6112EE029F55}"/>
                    </a:ext>
                  </a:extLst>
                </p:cNvPr>
                <p:cNvSpPr/>
                <p:nvPr/>
              </p:nvSpPr>
              <p:spPr>
                <a:xfrm>
                  <a:off x="2066895" y="3034353"/>
                  <a:ext cx="91440" cy="91440"/>
                </a:xfrm>
                <a:prstGeom prst="rect">
                  <a:avLst/>
                </a:prstGeom>
                <a:solidFill>
                  <a:schemeClr val="bg1"/>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BF4193C-3169-4794-A4C7-89411FB841B8}"/>
                    </a:ext>
                  </a:extLst>
                </p:cNvPr>
                <p:cNvSpPr/>
                <p:nvPr/>
              </p:nvSpPr>
              <p:spPr>
                <a:xfrm>
                  <a:off x="2158437" y="3034353"/>
                  <a:ext cx="91440" cy="91440"/>
                </a:xfrm>
                <a:prstGeom prst="rect">
                  <a:avLst/>
                </a:prstGeom>
                <a:solidFill>
                  <a:schemeClr val="bg1"/>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A849E2A1-0913-481C-B3D6-CA70DD4C4AFB}"/>
                  </a:ext>
                </a:extLst>
              </p:cNvPr>
              <p:cNvGrpSpPr/>
              <p:nvPr/>
            </p:nvGrpSpPr>
            <p:grpSpPr>
              <a:xfrm>
                <a:off x="6337156" y="2342226"/>
                <a:ext cx="571643" cy="156621"/>
                <a:chOff x="2216586" y="3517632"/>
                <a:chExt cx="365801" cy="91440"/>
              </a:xfrm>
            </p:grpSpPr>
            <p:sp>
              <p:nvSpPr>
                <p:cNvPr id="236" name="Rectangle 235">
                  <a:extLst>
                    <a:ext uri="{FF2B5EF4-FFF2-40B4-BE49-F238E27FC236}">
                      <a16:creationId xmlns:a16="http://schemas.microsoft.com/office/drawing/2014/main" id="{D5B8A4D4-ABC6-4655-9B11-67123DBF188B}"/>
                    </a:ext>
                  </a:extLst>
                </p:cNvPr>
                <p:cNvSpPr/>
                <p:nvPr/>
              </p:nvSpPr>
              <p:spPr>
                <a:xfrm>
                  <a:off x="2216586" y="3517632"/>
                  <a:ext cx="91440" cy="91440"/>
                </a:xfrm>
                <a:prstGeom prst="rect">
                  <a:avLst/>
                </a:prstGeom>
                <a:solidFill>
                  <a:schemeClr val="bg1"/>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50021C10-37B4-4D1C-ABFF-B5CD56944B74}"/>
                    </a:ext>
                  </a:extLst>
                </p:cNvPr>
                <p:cNvSpPr/>
                <p:nvPr/>
              </p:nvSpPr>
              <p:spPr>
                <a:xfrm>
                  <a:off x="2308040" y="3517632"/>
                  <a:ext cx="91440" cy="91440"/>
                </a:xfrm>
                <a:prstGeom prst="rect">
                  <a:avLst/>
                </a:prstGeom>
                <a:solidFill>
                  <a:schemeClr val="bg1"/>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86E2C70D-8CD7-4CB1-AE66-26A6CD1777C5}"/>
                    </a:ext>
                  </a:extLst>
                </p:cNvPr>
                <p:cNvSpPr/>
                <p:nvPr/>
              </p:nvSpPr>
              <p:spPr>
                <a:xfrm>
                  <a:off x="2399494" y="3517632"/>
                  <a:ext cx="91440" cy="91440"/>
                </a:xfrm>
                <a:prstGeom prst="rect">
                  <a:avLst/>
                </a:prstGeom>
                <a:solidFill>
                  <a:schemeClr val="bg1"/>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BD5CD3FE-DB32-414A-B401-E8568385279F}"/>
                    </a:ext>
                  </a:extLst>
                </p:cNvPr>
                <p:cNvSpPr/>
                <p:nvPr/>
              </p:nvSpPr>
              <p:spPr>
                <a:xfrm>
                  <a:off x="2490947" y="3517632"/>
                  <a:ext cx="91440" cy="91440"/>
                </a:xfrm>
                <a:prstGeom prst="rect">
                  <a:avLst/>
                </a:prstGeom>
                <a:solidFill>
                  <a:schemeClr val="bg1"/>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8E920AA4-CDA0-4AAB-BF5F-62516B361604}"/>
                  </a:ext>
                </a:extLst>
              </p:cNvPr>
              <p:cNvGrpSpPr/>
              <p:nvPr/>
            </p:nvGrpSpPr>
            <p:grpSpPr>
              <a:xfrm>
                <a:off x="7837440" y="2342226"/>
                <a:ext cx="285949" cy="156621"/>
                <a:chOff x="1975353" y="3034353"/>
                <a:chExt cx="182982" cy="91440"/>
              </a:xfrm>
            </p:grpSpPr>
            <p:sp>
              <p:nvSpPr>
                <p:cNvPr id="243" name="Rectangle 242">
                  <a:extLst>
                    <a:ext uri="{FF2B5EF4-FFF2-40B4-BE49-F238E27FC236}">
                      <a16:creationId xmlns:a16="http://schemas.microsoft.com/office/drawing/2014/main" id="{096B7CAE-A528-4FE1-BE83-73EE1E0362C2}"/>
                    </a:ext>
                  </a:extLst>
                </p:cNvPr>
                <p:cNvSpPr/>
                <p:nvPr/>
              </p:nvSpPr>
              <p:spPr>
                <a:xfrm>
                  <a:off x="1975353" y="3034353"/>
                  <a:ext cx="91440" cy="91440"/>
                </a:xfrm>
                <a:prstGeom prst="rect">
                  <a:avLst/>
                </a:prstGeom>
                <a:solidFill>
                  <a:schemeClr val="bg1"/>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AEFEF369-DB04-4CDF-9931-A485E7C58021}"/>
                    </a:ext>
                  </a:extLst>
                </p:cNvPr>
                <p:cNvSpPr/>
                <p:nvPr/>
              </p:nvSpPr>
              <p:spPr>
                <a:xfrm>
                  <a:off x="2066895" y="3034353"/>
                  <a:ext cx="91440" cy="91440"/>
                </a:xfrm>
                <a:prstGeom prst="rect">
                  <a:avLst/>
                </a:prstGeom>
                <a:solidFill>
                  <a:schemeClr val="bg1"/>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45" name="Group 244">
            <a:extLst>
              <a:ext uri="{FF2B5EF4-FFF2-40B4-BE49-F238E27FC236}">
                <a16:creationId xmlns:a16="http://schemas.microsoft.com/office/drawing/2014/main" id="{C1678CEC-34EB-49FE-ACC9-1F960A4D5773}"/>
              </a:ext>
            </a:extLst>
          </p:cNvPr>
          <p:cNvGrpSpPr/>
          <p:nvPr/>
        </p:nvGrpSpPr>
        <p:grpSpPr>
          <a:xfrm>
            <a:off x="6063007" y="1676492"/>
            <a:ext cx="628040" cy="268119"/>
            <a:chOff x="4892803" y="3052763"/>
            <a:chExt cx="767456" cy="319087"/>
          </a:xfrm>
        </p:grpSpPr>
        <p:sp>
          <p:nvSpPr>
            <p:cNvPr id="246" name="Rectangle 245">
              <a:extLst>
                <a:ext uri="{FF2B5EF4-FFF2-40B4-BE49-F238E27FC236}">
                  <a16:creationId xmlns:a16="http://schemas.microsoft.com/office/drawing/2014/main" id="{43C269DB-FC12-45F7-B05A-BACF9BAC72A4}"/>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47" name="Rectangle 246">
              <a:extLst>
                <a:ext uri="{FF2B5EF4-FFF2-40B4-BE49-F238E27FC236}">
                  <a16:creationId xmlns:a16="http://schemas.microsoft.com/office/drawing/2014/main" id="{9D9A5A5D-1760-40A0-BF0E-D910EF85D1C8}"/>
                </a:ext>
              </a:extLst>
            </p:cNvPr>
            <p:cNvSpPr/>
            <p:nvPr/>
          </p:nvSpPr>
          <p:spPr>
            <a:xfrm>
              <a:off x="4892803" y="3073807"/>
              <a:ext cx="76745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Aggregator</a:t>
              </a:r>
            </a:p>
            <a:p>
              <a:pPr algn="ctr"/>
              <a:r>
                <a:rPr lang="en-US" sz="600" dirty="0">
                  <a:latin typeface="Arial" panose="020B0604020202020204" pitchFamily="34" charset="0"/>
                  <a:cs typeface="Arial" panose="020B0604020202020204" pitchFamily="34" charset="0"/>
                </a:rPr>
                <a:t>(day, week)</a:t>
              </a:r>
            </a:p>
          </p:txBody>
        </p:sp>
      </p:grpSp>
      <p:grpSp>
        <p:nvGrpSpPr>
          <p:cNvPr id="248" name="Group 247">
            <a:extLst>
              <a:ext uri="{FF2B5EF4-FFF2-40B4-BE49-F238E27FC236}">
                <a16:creationId xmlns:a16="http://schemas.microsoft.com/office/drawing/2014/main" id="{E1D6E0E2-BA33-416B-B296-DAA8168F89A0}"/>
              </a:ext>
            </a:extLst>
          </p:cNvPr>
          <p:cNvGrpSpPr/>
          <p:nvPr/>
        </p:nvGrpSpPr>
        <p:grpSpPr>
          <a:xfrm>
            <a:off x="6727834" y="1676492"/>
            <a:ext cx="619678" cy="268119"/>
            <a:chOff x="4897911" y="3052763"/>
            <a:chExt cx="757238" cy="319087"/>
          </a:xfrm>
        </p:grpSpPr>
        <p:sp>
          <p:nvSpPr>
            <p:cNvPr id="249" name="Rectangle 248">
              <a:extLst>
                <a:ext uri="{FF2B5EF4-FFF2-40B4-BE49-F238E27FC236}">
                  <a16:creationId xmlns:a16="http://schemas.microsoft.com/office/drawing/2014/main" id="{2BDA6830-FBEF-44C5-8A6C-D761FB3185AF}"/>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0" name="Rectangle 249">
              <a:extLst>
                <a:ext uri="{FF2B5EF4-FFF2-40B4-BE49-F238E27FC236}">
                  <a16:creationId xmlns:a16="http://schemas.microsoft.com/office/drawing/2014/main" id="{1B88D550-D645-4AFB-80F9-4368A6F10EFF}"/>
                </a:ext>
              </a:extLst>
            </p:cNvPr>
            <p:cNvSpPr/>
            <p:nvPr/>
          </p:nvSpPr>
          <p:spPr>
            <a:xfrm>
              <a:off x="4910138" y="3073807"/>
              <a:ext cx="73278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Drill</a:t>
              </a:r>
            </a:p>
            <a:p>
              <a:pPr algn="ctr"/>
              <a:r>
                <a:rPr lang="en-US" sz="600" dirty="0">
                  <a:latin typeface="Arial" panose="020B0604020202020204" pitchFamily="34" charset="0"/>
                  <a:cs typeface="Arial" panose="020B0604020202020204" pitchFamily="34" charset="0"/>
                </a:rPr>
                <a:t>(up, down)</a:t>
              </a:r>
            </a:p>
          </p:txBody>
        </p:sp>
      </p:grpSp>
      <p:grpSp>
        <p:nvGrpSpPr>
          <p:cNvPr id="251" name="Group 250">
            <a:extLst>
              <a:ext uri="{FF2B5EF4-FFF2-40B4-BE49-F238E27FC236}">
                <a16:creationId xmlns:a16="http://schemas.microsoft.com/office/drawing/2014/main" id="{0F6A1BE8-6963-4260-B03C-21DA821D1E12}"/>
              </a:ext>
            </a:extLst>
          </p:cNvPr>
          <p:cNvGrpSpPr/>
          <p:nvPr/>
        </p:nvGrpSpPr>
        <p:grpSpPr>
          <a:xfrm>
            <a:off x="7388481" y="1676492"/>
            <a:ext cx="619678" cy="268119"/>
            <a:chOff x="4897911" y="3052763"/>
            <a:chExt cx="757238" cy="319087"/>
          </a:xfrm>
        </p:grpSpPr>
        <p:sp>
          <p:nvSpPr>
            <p:cNvPr id="252" name="Rectangle 251">
              <a:extLst>
                <a:ext uri="{FF2B5EF4-FFF2-40B4-BE49-F238E27FC236}">
                  <a16:creationId xmlns:a16="http://schemas.microsoft.com/office/drawing/2014/main" id="{B75F7219-B045-43A3-AAD4-5BE04482C70B}"/>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3" name="Rectangle 252">
              <a:extLst>
                <a:ext uri="{FF2B5EF4-FFF2-40B4-BE49-F238E27FC236}">
                  <a16:creationId xmlns:a16="http://schemas.microsoft.com/office/drawing/2014/main" id="{E6C6CC99-F227-48DE-9274-9686ECF8E37F}"/>
                </a:ext>
              </a:extLst>
            </p:cNvPr>
            <p:cNvSpPr/>
            <p:nvPr/>
          </p:nvSpPr>
          <p:spPr>
            <a:xfrm>
              <a:off x="4900613" y="3073807"/>
              <a:ext cx="75183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Operators</a:t>
              </a:r>
            </a:p>
            <a:p>
              <a:pPr algn="ctr"/>
              <a:r>
                <a:rPr lang="en-US" sz="600" dirty="0">
                  <a:latin typeface="Arial" panose="020B0604020202020204" pitchFamily="34" charset="0"/>
                  <a:cs typeface="Arial" panose="020B0604020202020204" pitchFamily="34" charset="0"/>
                </a:rPr>
                <a:t>(count, </a:t>
              </a:r>
              <a:r>
                <a:rPr lang="en-US" sz="600" dirty="0" err="1">
                  <a:latin typeface="Arial" panose="020B0604020202020204" pitchFamily="34" charset="0"/>
                  <a:cs typeface="Arial" panose="020B0604020202020204" pitchFamily="34" charset="0"/>
                </a:rPr>
                <a:t>freq</a:t>
              </a:r>
              <a:r>
                <a:rPr lang="en-US" sz="600" dirty="0">
                  <a:latin typeface="Arial" panose="020B0604020202020204" pitchFamily="34" charset="0"/>
                  <a:cs typeface="Arial" panose="020B0604020202020204" pitchFamily="34" charset="0"/>
                </a:rPr>
                <a:t>)</a:t>
              </a:r>
            </a:p>
          </p:txBody>
        </p:sp>
      </p:grpSp>
      <p:pic>
        <p:nvPicPr>
          <p:cNvPr id="262" name="Picture 2" descr="Bar Graph - Learn About Bar Charts and Bar Diagrams">
            <a:extLst>
              <a:ext uri="{FF2B5EF4-FFF2-40B4-BE49-F238E27FC236}">
                <a16:creationId xmlns:a16="http://schemas.microsoft.com/office/drawing/2014/main" id="{B5C747E9-9DF8-4470-8CC4-0045645B8E7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7907047" y="3050662"/>
            <a:ext cx="378372" cy="265762"/>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Bar Graph - Learn About Bar Charts and Bar Diagrams">
            <a:extLst>
              <a:ext uri="{FF2B5EF4-FFF2-40B4-BE49-F238E27FC236}">
                <a16:creationId xmlns:a16="http://schemas.microsoft.com/office/drawing/2014/main" id="{65042C60-0110-4DD5-A936-808C94D2D17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8301570" y="3047743"/>
            <a:ext cx="378372" cy="265762"/>
          </a:xfrm>
          <a:prstGeom prst="rect">
            <a:avLst/>
          </a:prstGeom>
          <a:noFill/>
          <a:extLst>
            <a:ext uri="{909E8E84-426E-40DD-AFC4-6F175D3DCCD1}">
              <a14:hiddenFill xmlns:a14="http://schemas.microsoft.com/office/drawing/2010/main">
                <a:solidFill>
                  <a:srgbClr val="FFFFFF"/>
                </a:solidFill>
              </a14:hiddenFill>
            </a:ext>
          </a:extLst>
        </p:spPr>
      </p:pic>
      <p:sp>
        <p:nvSpPr>
          <p:cNvPr id="270" name="TextBox 269">
            <a:extLst>
              <a:ext uri="{FF2B5EF4-FFF2-40B4-BE49-F238E27FC236}">
                <a16:creationId xmlns:a16="http://schemas.microsoft.com/office/drawing/2014/main" id="{ACAF0753-CF83-49F9-B6A0-1EFA110C8B31}"/>
              </a:ext>
            </a:extLst>
          </p:cNvPr>
          <p:cNvSpPr txBox="1"/>
          <p:nvPr/>
        </p:nvSpPr>
        <p:spPr>
          <a:xfrm>
            <a:off x="6783266" y="2817995"/>
            <a:ext cx="1168420" cy="369332"/>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Aggregation by day, week, month, …</a:t>
            </a:r>
          </a:p>
          <a:p>
            <a:r>
              <a:rPr lang="en-US" sz="600" dirty="0">
                <a:latin typeface="Arial" panose="020B0604020202020204" pitchFamily="34" charset="0"/>
                <a:cs typeface="Arial" panose="020B0604020202020204" pitchFamily="34" charset="0"/>
              </a:rPr>
              <a:t>Normalization</a:t>
            </a:r>
          </a:p>
        </p:txBody>
      </p:sp>
      <p:sp>
        <p:nvSpPr>
          <p:cNvPr id="260" name="TextBox 259">
            <a:extLst>
              <a:ext uri="{FF2B5EF4-FFF2-40B4-BE49-F238E27FC236}">
                <a16:creationId xmlns:a16="http://schemas.microsoft.com/office/drawing/2014/main" id="{4507069B-CCD8-43A5-BC6E-69AF7A2165B8}"/>
              </a:ext>
            </a:extLst>
          </p:cNvPr>
          <p:cNvSpPr txBox="1"/>
          <p:nvPr/>
        </p:nvSpPr>
        <p:spPr>
          <a:xfrm>
            <a:off x="8116186" y="2895817"/>
            <a:ext cx="632527" cy="169277"/>
          </a:xfrm>
          <a:prstGeom prst="rect">
            <a:avLst/>
          </a:prstGeom>
          <a:noFill/>
          <a:ln>
            <a:noFill/>
            <a:prstDash val="sysDot"/>
          </a:ln>
        </p:spPr>
        <p:txBody>
          <a:bodyPr wrap="square" rtlCol="0">
            <a:spAutoFit/>
          </a:bodyPr>
          <a:lstStyle/>
          <a:p>
            <a:pPr algn="ctr"/>
            <a:r>
              <a:rPr lang="en-US" sz="500" i="1" dirty="0">
                <a:latin typeface="Arial" panose="020B0604020202020204" pitchFamily="34" charset="0"/>
                <a:cs typeface="Arial" panose="020B0604020202020204" pitchFamily="34" charset="0"/>
              </a:rPr>
              <a:t>5W + H</a:t>
            </a:r>
          </a:p>
        </p:txBody>
      </p:sp>
      <p:sp>
        <p:nvSpPr>
          <p:cNvPr id="273" name="TextBox 272">
            <a:extLst>
              <a:ext uri="{FF2B5EF4-FFF2-40B4-BE49-F238E27FC236}">
                <a16:creationId xmlns:a16="http://schemas.microsoft.com/office/drawing/2014/main" id="{889D4E2E-45ED-4663-AA8D-054289217FAB}"/>
              </a:ext>
            </a:extLst>
          </p:cNvPr>
          <p:cNvSpPr txBox="1"/>
          <p:nvPr/>
        </p:nvSpPr>
        <p:spPr>
          <a:xfrm>
            <a:off x="5243511" y="3677514"/>
            <a:ext cx="1613156" cy="477054"/>
          </a:xfrm>
          <a:prstGeom prst="rect">
            <a:avLst/>
          </a:prstGeom>
          <a:noFill/>
          <a:ln>
            <a:noFill/>
            <a:prstDash val="sysDot"/>
          </a:ln>
        </p:spPr>
        <p:txBody>
          <a:bodyPr wrap="square" rtlCol="0">
            <a:spAutoFit/>
          </a:bodyPr>
          <a:lstStyle/>
          <a:p>
            <a:r>
              <a:rPr lang="en-US" sz="500" dirty="0">
                <a:latin typeface="Arial" panose="020B0604020202020204" pitchFamily="34" charset="0"/>
                <a:cs typeface="Arial" panose="020B0604020202020204" pitchFamily="34" charset="0"/>
              </a:rPr>
              <a:t>Behavior Rule #7 [Employee Leaving]: </a:t>
            </a:r>
          </a:p>
          <a:p>
            <a:pPr marL="114300" indent="-114300">
              <a:buFont typeface="Arial" panose="020B0604020202020204" pitchFamily="34" charset="0"/>
              <a:buChar char="•"/>
            </a:pPr>
            <a:r>
              <a:rPr lang="en-US" sz="500" dirty="0">
                <a:latin typeface="Arial" panose="020B0604020202020204" pitchFamily="34" charset="0"/>
                <a:cs typeface="Arial" panose="020B0604020202020204" pitchFamily="34" charset="0"/>
              </a:rPr>
              <a:t> </a:t>
            </a:r>
            <a:r>
              <a:rPr lang="en-US" sz="500" dirty="0">
                <a:solidFill>
                  <a:srgbClr val="FF0000"/>
                </a:solidFill>
                <a:latin typeface="Arial" panose="020B0604020202020204" pitchFamily="34" charset="0"/>
                <a:cs typeface="Arial" panose="020B0604020202020204" pitchFamily="34" charset="0"/>
              </a:rPr>
              <a:t>if </a:t>
            </a:r>
            <a:r>
              <a:rPr lang="en-US" sz="500" dirty="0">
                <a:latin typeface="Arial" panose="020B0604020202020204" pitchFamily="34" charset="0"/>
                <a:cs typeface="Arial" panose="020B0604020202020204" pitchFamily="34" charset="0"/>
              </a:rPr>
              <a:t>employee is leaving company in 2 weeks</a:t>
            </a:r>
          </a:p>
          <a:p>
            <a:pPr marL="114300" indent="-114300">
              <a:buFont typeface="Arial" panose="020B0604020202020204" pitchFamily="34" charset="0"/>
              <a:buChar char="•"/>
            </a:pPr>
            <a:r>
              <a:rPr lang="en-US" sz="500" dirty="0">
                <a:latin typeface="Arial" panose="020B0604020202020204" pitchFamily="34" charset="0"/>
                <a:cs typeface="Arial" panose="020B0604020202020204" pitchFamily="34" charset="0"/>
              </a:rPr>
              <a:t> </a:t>
            </a:r>
            <a:r>
              <a:rPr lang="en-US" sz="500" dirty="0">
                <a:solidFill>
                  <a:srgbClr val="FF0000"/>
                </a:solidFill>
                <a:latin typeface="Arial" panose="020B0604020202020204" pitchFamily="34" charset="0"/>
                <a:cs typeface="Arial" panose="020B0604020202020204" pitchFamily="34" charset="0"/>
              </a:rPr>
              <a:t>if</a:t>
            </a:r>
            <a:r>
              <a:rPr lang="en-US" sz="500" dirty="0">
                <a:latin typeface="Arial" panose="020B0604020202020204" pitchFamily="34" charset="0"/>
                <a:cs typeface="Arial" panose="020B0604020202020204" pitchFamily="34" charset="0"/>
              </a:rPr>
              <a:t> he has done logins at 8pm – 8 am</a:t>
            </a:r>
          </a:p>
          <a:p>
            <a:pPr marL="114300" indent="-114300">
              <a:buFont typeface="Arial" panose="020B0604020202020204" pitchFamily="34" charset="0"/>
              <a:buChar char="•"/>
            </a:pPr>
            <a:r>
              <a:rPr lang="en-US" sz="500" dirty="0">
                <a:latin typeface="Arial" panose="020B0604020202020204" pitchFamily="34" charset="0"/>
                <a:cs typeface="Arial" panose="020B0604020202020204" pitchFamily="34" charset="0"/>
              </a:rPr>
              <a:t> </a:t>
            </a:r>
            <a:r>
              <a:rPr lang="en-US" sz="500" dirty="0">
                <a:solidFill>
                  <a:srgbClr val="FF0000"/>
                </a:solidFill>
                <a:latin typeface="Arial" panose="020B0604020202020204" pitchFamily="34" charset="0"/>
                <a:cs typeface="Arial" panose="020B0604020202020204" pitchFamily="34" charset="0"/>
              </a:rPr>
              <a:t>if </a:t>
            </a:r>
            <a:r>
              <a:rPr lang="en-US" sz="500" dirty="0">
                <a:latin typeface="Arial" panose="020B0604020202020204" pitchFamily="34" charset="0"/>
                <a:cs typeface="Arial" panose="020B0604020202020204" pitchFamily="34" charset="0"/>
              </a:rPr>
              <a:t>has executed commands P3-P5 </a:t>
            </a:r>
          </a:p>
          <a:p>
            <a:pPr marL="114300" indent="-114300">
              <a:buFont typeface="Arial" panose="020B0604020202020204" pitchFamily="34" charset="0"/>
              <a:buChar char="•"/>
            </a:pPr>
            <a:r>
              <a:rPr lang="en-US" sz="500" dirty="0">
                <a:solidFill>
                  <a:srgbClr val="FF0000"/>
                </a:solidFill>
                <a:latin typeface="Arial" panose="020B0604020202020204" pitchFamily="34" charset="0"/>
                <a:cs typeface="Arial" panose="020B0604020202020204" pitchFamily="34" charset="0"/>
              </a:rPr>
              <a:t>then</a:t>
            </a:r>
            <a:r>
              <a:rPr lang="en-US" sz="500" dirty="0">
                <a:latin typeface="Arial" panose="020B0604020202020204" pitchFamily="34" charset="0"/>
                <a:cs typeface="Arial" panose="020B0604020202020204" pitchFamily="34" charset="0"/>
              </a:rPr>
              <a:t> raise alarm [</a:t>
            </a:r>
            <a:r>
              <a:rPr lang="en-US" sz="500" dirty="0">
                <a:solidFill>
                  <a:srgbClr val="FF0000"/>
                </a:solidFill>
                <a:latin typeface="Arial" panose="020B0604020202020204" pitchFamily="34" charset="0"/>
                <a:cs typeface="Arial" panose="020B0604020202020204" pitchFamily="34" charset="0"/>
              </a:rPr>
              <a:t>Employee is Risky</a:t>
            </a:r>
            <a:r>
              <a:rPr lang="en-US" sz="500" dirty="0">
                <a:latin typeface="Arial" panose="020B0604020202020204" pitchFamily="34" charset="0"/>
                <a:cs typeface="Arial" panose="020B0604020202020204" pitchFamily="34" charset="0"/>
              </a:rPr>
              <a:t>]</a:t>
            </a:r>
          </a:p>
        </p:txBody>
      </p:sp>
      <p:pic>
        <p:nvPicPr>
          <p:cNvPr id="274" name="Picture 273">
            <a:extLst>
              <a:ext uri="{FF2B5EF4-FFF2-40B4-BE49-F238E27FC236}">
                <a16:creationId xmlns:a16="http://schemas.microsoft.com/office/drawing/2014/main" id="{76119B18-98E9-4847-905C-EAAFB0747D7E}"/>
              </a:ext>
            </a:extLst>
          </p:cNvPr>
          <p:cNvPicPr>
            <a:picLocks noChangeAspect="1"/>
          </p:cNvPicPr>
          <p:nvPr/>
        </p:nvPicPr>
        <p:blipFill>
          <a:blip r:embed="rId4"/>
          <a:stretch>
            <a:fillRect/>
          </a:stretch>
        </p:blipFill>
        <p:spPr>
          <a:xfrm>
            <a:off x="5011282" y="3988339"/>
            <a:ext cx="220217" cy="259367"/>
          </a:xfrm>
          <a:prstGeom prst="rect">
            <a:avLst/>
          </a:prstGeom>
        </p:spPr>
      </p:pic>
      <p:grpSp>
        <p:nvGrpSpPr>
          <p:cNvPr id="275" name="Group 274">
            <a:extLst>
              <a:ext uri="{FF2B5EF4-FFF2-40B4-BE49-F238E27FC236}">
                <a16:creationId xmlns:a16="http://schemas.microsoft.com/office/drawing/2014/main" id="{8D07F51A-5E82-491E-B130-41C42A744523}"/>
              </a:ext>
            </a:extLst>
          </p:cNvPr>
          <p:cNvGrpSpPr/>
          <p:nvPr/>
        </p:nvGrpSpPr>
        <p:grpSpPr>
          <a:xfrm>
            <a:off x="6954801" y="3823387"/>
            <a:ext cx="619678" cy="319087"/>
            <a:chOff x="4897911" y="3052763"/>
            <a:chExt cx="757238" cy="319087"/>
          </a:xfrm>
        </p:grpSpPr>
        <p:sp>
          <p:nvSpPr>
            <p:cNvPr id="276" name="Rectangle 275">
              <a:extLst>
                <a:ext uri="{FF2B5EF4-FFF2-40B4-BE49-F238E27FC236}">
                  <a16:creationId xmlns:a16="http://schemas.microsoft.com/office/drawing/2014/main" id="{04AB9407-CD4F-401F-9032-7230EB0AA682}"/>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77" name="Rectangle 276">
              <a:extLst>
                <a:ext uri="{FF2B5EF4-FFF2-40B4-BE49-F238E27FC236}">
                  <a16:creationId xmlns:a16="http://schemas.microsoft.com/office/drawing/2014/main" id="{E8FDB1EC-8C71-4D34-8B3B-1E72A448737F}"/>
                </a:ext>
              </a:extLst>
            </p:cNvPr>
            <p:cNvSpPr/>
            <p:nvPr/>
          </p:nvSpPr>
          <p:spPr>
            <a:xfrm>
              <a:off x="4910138" y="3119974"/>
              <a:ext cx="732786" cy="184666"/>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HBOS</a:t>
              </a:r>
            </a:p>
          </p:txBody>
        </p:sp>
      </p:grpSp>
      <p:grpSp>
        <p:nvGrpSpPr>
          <p:cNvPr id="278" name="Group 277">
            <a:extLst>
              <a:ext uri="{FF2B5EF4-FFF2-40B4-BE49-F238E27FC236}">
                <a16:creationId xmlns:a16="http://schemas.microsoft.com/office/drawing/2014/main" id="{4283697E-623F-4B7B-A3B9-C7A01B806AFF}"/>
              </a:ext>
            </a:extLst>
          </p:cNvPr>
          <p:cNvGrpSpPr/>
          <p:nvPr/>
        </p:nvGrpSpPr>
        <p:grpSpPr>
          <a:xfrm>
            <a:off x="7937619" y="3823387"/>
            <a:ext cx="619678" cy="319087"/>
            <a:chOff x="4897911" y="3052763"/>
            <a:chExt cx="757238" cy="319087"/>
          </a:xfrm>
        </p:grpSpPr>
        <p:sp>
          <p:nvSpPr>
            <p:cNvPr id="279" name="Rectangle 278">
              <a:extLst>
                <a:ext uri="{FF2B5EF4-FFF2-40B4-BE49-F238E27FC236}">
                  <a16:creationId xmlns:a16="http://schemas.microsoft.com/office/drawing/2014/main" id="{824CF20E-7F16-433B-8664-E019A35E707E}"/>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80" name="Rectangle 279">
              <a:extLst>
                <a:ext uri="{FF2B5EF4-FFF2-40B4-BE49-F238E27FC236}">
                  <a16:creationId xmlns:a16="http://schemas.microsoft.com/office/drawing/2014/main" id="{C0F0A385-7130-45D7-91B7-C7FA21CBFBF8}"/>
                </a:ext>
              </a:extLst>
            </p:cNvPr>
            <p:cNvSpPr/>
            <p:nvPr/>
          </p:nvSpPr>
          <p:spPr>
            <a:xfrm>
              <a:off x="4900613" y="3073807"/>
              <a:ext cx="75183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Isolation Forrest</a:t>
              </a:r>
            </a:p>
          </p:txBody>
        </p:sp>
      </p:grpSp>
      <p:sp>
        <p:nvSpPr>
          <p:cNvPr id="282" name="TextBox 281">
            <a:extLst>
              <a:ext uri="{FF2B5EF4-FFF2-40B4-BE49-F238E27FC236}">
                <a16:creationId xmlns:a16="http://schemas.microsoft.com/office/drawing/2014/main" id="{E274082D-87A8-490E-BA3A-39444FE729EE}"/>
              </a:ext>
            </a:extLst>
          </p:cNvPr>
          <p:cNvSpPr txBox="1"/>
          <p:nvPr/>
        </p:nvSpPr>
        <p:spPr>
          <a:xfrm>
            <a:off x="6862583" y="4132176"/>
            <a:ext cx="883759" cy="184666"/>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t>
            </a:r>
            <a:r>
              <a:rPr lang="en-US" sz="600" i="1" dirty="0">
                <a:solidFill>
                  <a:srgbClr val="C00000"/>
                </a:solidFill>
                <a:latin typeface="Arial" panose="020B0604020202020204" pitchFamily="34" charset="0"/>
                <a:cs typeface="Arial" panose="020B0604020202020204" pitchFamily="34" charset="0"/>
              </a:rPr>
              <a:t>.9</a:t>
            </a:r>
            <a:r>
              <a:rPr lang="en-US" sz="600" i="1" dirty="0">
                <a:latin typeface="Arial" panose="020B0604020202020204" pitchFamily="34" charset="0"/>
                <a:cs typeface="Arial" panose="020B0604020202020204" pitchFamily="34" charset="0"/>
              </a:rPr>
              <a:t>, </a:t>
            </a:r>
            <a:r>
              <a:rPr lang="en-US" sz="600" i="1" dirty="0">
                <a:solidFill>
                  <a:srgbClr val="009900"/>
                </a:solidFill>
                <a:latin typeface="Arial" panose="020B0604020202020204" pitchFamily="34" charset="0"/>
                <a:cs typeface="Arial" panose="020B0604020202020204" pitchFamily="34" charset="0"/>
              </a:rPr>
              <a:t>.2</a:t>
            </a:r>
            <a:r>
              <a:rPr lang="en-US" sz="600" i="1" dirty="0">
                <a:latin typeface="Arial" panose="020B0604020202020204" pitchFamily="34" charset="0"/>
                <a:cs typeface="Arial" panose="020B0604020202020204" pitchFamily="34" charset="0"/>
              </a:rPr>
              <a:t>, </a:t>
            </a:r>
            <a:r>
              <a:rPr lang="en-US" sz="600" i="1" dirty="0">
                <a:solidFill>
                  <a:srgbClr val="7030A0"/>
                </a:solidFill>
                <a:latin typeface="Arial" panose="020B0604020202020204" pitchFamily="34" charset="0"/>
                <a:cs typeface="Arial" panose="020B0604020202020204" pitchFamily="34" charset="0"/>
              </a:rPr>
              <a:t>.1</a:t>
            </a:r>
            <a:r>
              <a:rPr lang="en-US" sz="600" i="1" dirty="0">
                <a:latin typeface="Arial" panose="020B0604020202020204" pitchFamily="34" charset="0"/>
                <a:cs typeface="Arial" panose="020B0604020202020204" pitchFamily="34" charset="0"/>
              </a:rPr>
              <a:t>, </a:t>
            </a:r>
            <a:r>
              <a:rPr lang="en-US" sz="600" i="1" dirty="0">
                <a:solidFill>
                  <a:srgbClr val="0070C0"/>
                </a:solidFill>
                <a:latin typeface="Arial" panose="020B0604020202020204" pitchFamily="34" charset="0"/>
                <a:cs typeface="Arial" panose="020B0604020202020204" pitchFamily="34" charset="0"/>
              </a:rPr>
              <a:t>.9</a:t>
            </a:r>
            <a:r>
              <a:rPr lang="en-US" sz="600" i="1" dirty="0">
                <a:latin typeface="Arial" panose="020B0604020202020204" pitchFamily="34" charset="0"/>
                <a:cs typeface="Arial" panose="020B0604020202020204" pitchFamily="34" charset="0"/>
              </a:rPr>
              <a:t>, </a:t>
            </a:r>
            <a:r>
              <a:rPr lang="en-US" sz="600" i="1" dirty="0">
                <a:solidFill>
                  <a:srgbClr val="FC9E20"/>
                </a:solidFill>
                <a:latin typeface="Arial" panose="020B0604020202020204" pitchFamily="34" charset="0"/>
                <a:cs typeface="Arial" panose="020B0604020202020204" pitchFamily="34" charset="0"/>
              </a:rPr>
              <a:t>.7</a:t>
            </a:r>
            <a:r>
              <a:rPr lang="en-US" sz="600" i="1" dirty="0">
                <a:latin typeface="Arial" panose="020B0604020202020204" pitchFamily="34" charset="0"/>
                <a:cs typeface="Arial" panose="020B0604020202020204" pitchFamily="34" charset="0"/>
              </a:rPr>
              <a:t>, </a:t>
            </a:r>
            <a:r>
              <a:rPr lang="en-US" sz="600" i="1" dirty="0">
                <a:solidFill>
                  <a:schemeClr val="accent6">
                    <a:lumMod val="75000"/>
                  </a:schemeClr>
                </a:solidFill>
                <a:latin typeface="Arial" panose="020B0604020202020204" pitchFamily="34" charset="0"/>
                <a:cs typeface="Arial" panose="020B0604020202020204" pitchFamily="34" charset="0"/>
              </a:rPr>
              <a:t>.3 </a:t>
            </a:r>
            <a:r>
              <a:rPr lang="en-US" sz="600" dirty="0">
                <a:latin typeface="Arial" panose="020B0604020202020204" pitchFamily="34" charset="0"/>
                <a:cs typeface="Arial" panose="020B0604020202020204" pitchFamily="34" charset="0"/>
              </a:rPr>
              <a:t>]</a:t>
            </a:r>
          </a:p>
        </p:txBody>
      </p:sp>
      <p:sp>
        <p:nvSpPr>
          <p:cNvPr id="283" name="TextBox 282">
            <a:extLst>
              <a:ext uri="{FF2B5EF4-FFF2-40B4-BE49-F238E27FC236}">
                <a16:creationId xmlns:a16="http://schemas.microsoft.com/office/drawing/2014/main" id="{837DBF3F-9C70-4600-8942-80DBD5E60100}"/>
              </a:ext>
            </a:extLst>
          </p:cNvPr>
          <p:cNvSpPr txBox="1"/>
          <p:nvPr/>
        </p:nvSpPr>
        <p:spPr>
          <a:xfrm>
            <a:off x="7822707" y="4142490"/>
            <a:ext cx="878382" cy="184666"/>
          </a:xfrm>
          <a:prstGeom prst="rect">
            <a:avLst/>
          </a:prstGeom>
          <a:noFill/>
          <a:ln>
            <a:noFill/>
            <a:prstDash val="sysDot"/>
          </a:ln>
        </p:spPr>
        <p:txBody>
          <a:bodyPr wrap="square" rtlCol="0">
            <a:spAutoFit/>
          </a:bodyPr>
          <a:lstStyle/>
          <a:p>
            <a:r>
              <a:rPr lang="en-US" sz="600" i="1" dirty="0">
                <a:latin typeface="Arial" panose="020B0604020202020204" pitchFamily="34" charset="0"/>
                <a:cs typeface="Arial" panose="020B0604020202020204" pitchFamily="34" charset="0"/>
              </a:rPr>
              <a:t>anomaly score: .78</a:t>
            </a:r>
          </a:p>
        </p:txBody>
      </p:sp>
      <p:sp>
        <p:nvSpPr>
          <p:cNvPr id="284" name="Rectangle 283">
            <a:extLst>
              <a:ext uri="{FF2B5EF4-FFF2-40B4-BE49-F238E27FC236}">
                <a16:creationId xmlns:a16="http://schemas.microsoft.com/office/drawing/2014/main" id="{B29715A7-F6EE-4533-A91E-61667B3088D8}"/>
              </a:ext>
            </a:extLst>
          </p:cNvPr>
          <p:cNvSpPr/>
          <p:nvPr/>
        </p:nvSpPr>
        <p:spPr>
          <a:xfrm>
            <a:off x="5112727" y="4395561"/>
            <a:ext cx="686370" cy="184666"/>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Deterministic</a:t>
            </a:r>
          </a:p>
        </p:txBody>
      </p:sp>
      <p:sp>
        <p:nvSpPr>
          <p:cNvPr id="285" name="Rectangle 284">
            <a:extLst>
              <a:ext uri="{FF2B5EF4-FFF2-40B4-BE49-F238E27FC236}">
                <a16:creationId xmlns:a16="http://schemas.microsoft.com/office/drawing/2014/main" id="{880DEDFB-AA95-47E8-8FB1-38C945098EC3}"/>
              </a:ext>
            </a:extLst>
          </p:cNvPr>
          <p:cNvSpPr/>
          <p:nvPr/>
        </p:nvSpPr>
        <p:spPr>
          <a:xfrm>
            <a:off x="7136569" y="4395561"/>
            <a:ext cx="671366" cy="184666"/>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Probabilistic</a:t>
            </a:r>
          </a:p>
        </p:txBody>
      </p:sp>
      <p:sp>
        <p:nvSpPr>
          <p:cNvPr id="286" name="TextBox 285">
            <a:extLst>
              <a:ext uri="{FF2B5EF4-FFF2-40B4-BE49-F238E27FC236}">
                <a16:creationId xmlns:a16="http://schemas.microsoft.com/office/drawing/2014/main" id="{B9BDC51F-7203-4FE9-8712-46595AEFCC04}"/>
              </a:ext>
            </a:extLst>
          </p:cNvPr>
          <p:cNvSpPr txBox="1"/>
          <p:nvPr/>
        </p:nvSpPr>
        <p:spPr>
          <a:xfrm>
            <a:off x="7900957" y="3663920"/>
            <a:ext cx="698194" cy="184666"/>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t>
            </a:r>
            <a:r>
              <a:rPr lang="en-US" sz="600" dirty="0">
                <a:solidFill>
                  <a:srgbClr val="C00000"/>
                </a:solidFill>
                <a:latin typeface="Arial" panose="020B0604020202020204" pitchFamily="34" charset="0"/>
                <a:cs typeface="Arial" panose="020B0604020202020204" pitchFamily="34" charset="0"/>
              </a:rPr>
              <a:t>■</a:t>
            </a:r>
            <a:r>
              <a:rPr lang="en-US" sz="600" dirty="0">
                <a:latin typeface="Arial" panose="020B0604020202020204" pitchFamily="34" charset="0"/>
                <a:cs typeface="Arial" panose="020B0604020202020204" pitchFamily="34" charset="0"/>
              </a:rPr>
              <a:t>□□</a:t>
            </a:r>
            <a:r>
              <a:rPr lang="en-US" sz="600" dirty="0">
                <a:solidFill>
                  <a:srgbClr val="FC9E20"/>
                </a:solidFill>
                <a:latin typeface="Arial" panose="020B0604020202020204" pitchFamily="34" charset="0"/>
                <a:cs typeface="Arial" panose="020B0604020202020204" pitchFamily="34" charset="0"/>
              </a:rPr>
              <a:t>■</a:t>
            </a:r>
            <a:r>
              <a:rPr lang="en-US" sz="600" dirty="0">
                <a:latin typeface="Arial" panose="020B0604020202020204" pitchFamily="34" charset="0"/>
                <a:cs typeface="Arial" panose="020B0604020202020204" pitchFamily="34" charset="0"/>
              </a:rPr>
              <a:t>□□]</a:t>
            </a:r>
          </a:p>
        </p:txBody>
      </p:sp>
      <p:grpSp>
        <p:nvGrpSpPr>
          <p:cNvPr id="287" name="Group 286">
            <a:extLst>
              <a:ext uri="{FF2B5EF4-FFF2-40B4-BE49-F238E27FC236}">
                <a16:creationId xmlns:a16="http://schemas.microsoft.com/office/drawing/2014/main" id="{A36AD9CC-B40A-45F8-89DC-8CF2112EB8A2}"/>
              </a:ext>
            </a:extLst>
          </p:cNvPr>
          <p:cNvGrpSpPr/>
          <p:nvPr/>
        </p:nvGrpSpPr>
        <p:grpSpPr>
          <a:xfrm>
            <a:off x="7152787" y="3672256"/>
            <a:ext cx="200315" cy="139024"/>
            <a:chOff x="6053209" y="3382079"/>
            <a:chExt cx="378372" cy="265762"/>
          </a:xfrm>
        </p:grpSpPr>
        <p:pic>
          <p:nvPicPr>
            <p:cNvPr id="288" name="Picture 2" descr="Bar Graph - Learn About Bar Charts and Bar Diagrams">
              <a:extLst>
                <a:ext uri="{FF2B5EF4-FFF2-40B4-BE49-F238E27FC236}">
                  <a16:creationId xmlns:a16="http://schemas.microsoft.com/office/drawing/2014/main" id="{189EFBAB-89F3-4E37-B85F-B4908DFFAB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6053209" y="3382079"/>
              <a:ext cx="378372" cy="265762"/>
            </a:xfrm>
            <a:prstGeom prst="rect">
              <a:avLst/>
            </a:prstGeom>
            <a:noFill/>
            <a:extLst>
              <a:ext uri="{909E8E84-426E-40DD-AFC4-6F175D3DCCD1}">
                <a14:hiddenFill xmlns:a14="http://schemas.microsoft.com/office/drawing/2010/main">
                  <a:solidFill>
                    <a:srgbClr val="FFFFFF"/>
                  </a:solidFill>
                </a14:hiddenFill>
              </a:ext>
            </a:extLst>
          </p:spPr>
        </p:pic>
        <p:sp>
          <p:nvSpPr>
            <p:cNvPr id="289" name="Rectangle 288">
              <a:extLst>
                <a:ext uri="{FF2B5EF4-FFF2-40B4-BE49-F238E27FC236}">
                  <a16:creationId xmlns:a16="http://schemas.microsoft.com/office/drawing/2014/main" id="{FAEBD51E-1EC9-49B2-9D41-E15592637095}"/>
                </a:ext>
              </a:extLst>
            </p:cNvPr>
            <p:cNvSpPr/>
            <p:nvPr/>
          </p:nvSpPr>
          <p:spPr>
            <a:xfrm>
              <a:off x="6076950" y="3390358"/>
              <a:ext cx="172365" cy="15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Arrow: Right 25">
            <a:extLst>
              <a:ext uri="{FF2B5EF4-FFF2-40B4-BE49-F238E27FC236}">
                <a16:creationId xmlns:a16="http://schemas.microsoft.com/office/drawing/2014/main" id="{C1C97A59-E629-4203-A344-2161C85CEE4F}"/>
              </a:ext>
            </a:extLst>
          </p:cNvPr>
          <p:cNvSpPr/>
          <p:nvPr/>
        </p:nvSpPr>
        <p:spPr>
          <a:xfrm>
            <a:off x="7689489" y="3932837"/>
            <a:ext cx="104232" cy="1042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5A75A83C-2B54-4983-841E-C65E47B5077F}"/>
              </a:ext>
            </a:extLst>
          </p:cNvPr>
          <p:cNvSpPr/>
          <p:nvPr/>
        </p:nvSpPr>
        <p:spPr>
          <a:xfrm>
            <a:off x="579120" y="1690340"/>
            <a:ext cx="3840480" cy="1169551"/>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Rule Engine</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SecOps: Detection as Code (</a:t>
            </a:r>
            <a:r>
              <a:rPr lang="en-US" sz="700" dirty="0" err="1">
                <a:latin typeface="Arial" panose="020B0604020202020204" pitchFamily="34" charset="0"/>
                <a:cs typeface="Arial" panose="020B0604020202020204" pitchFamily="34" charset="0"/>
              </a:rPr>
              <a:t>DaC</a:t>
            </a:r>
            <a:r>
              <a:rPr lang="en-US" sz="700" dirty="0">
                <a:latin typeface="Arial" panose="020B0604020202020204" pitchFamily="34" charset="0"/>
                <a:cs typeface="Arial" panose="020B0604020202020204" pitchFamily="34" charset="0"/>
              </a:rPr>
              <a:t>)</a:t>
            </a:r>
          </a:p>
          <a:p>
            <a:pPr marL="114300" indent="-114300">
              <a:buFont typeface="Arial" panose="020B0604020202020204" pitchFamily="34" charset="0"/>
              <a:buChar char="•"/>
            </a:pPr>
            <a:r>
              <a:rPr lang="en-US" sz="700" dirty="0" err="1">
                <a:latin typeface="Arial" panose="020B0604020202020204" pitchFamily="34" charset="0"/>
                <a:cs typeface="Arial" panose="020B0604020202020204" pitchFamily="34" charset="0"/>
              </a:rPr>
              <a:t>DaC</a:t>
            </a:r>
            <a:r>
              <a:rPr lang="en-US" sz="700" dirty="0">
                <a:latin typeface="Arial" panose="020B0604020202020204" pitchFamily="34" charset="0"/>
                <a:cs typeface="Arial" panose="020B0604020202020204" pitchFamily="34" charset="0"/>
              </a:rPr>
              <a:t> is a modern approach to building threat detection</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The simplicity of rule definitions is key for adoption and management</a:t>
            </a:r>
          </a:p>
          <a:p>
            <a:pPr marL="228600" lvl="1"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Don’t make the query any more complex than absolutely needed</a:t>
            </a:r>
          </a:p>
          <a:p>
            <a:pPr marL="228600" lvl="1"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Contrast: Google YARA-L vs. Azure KQL</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Sigma simplicity is an option to consider</a:t>
            </a:r>
          </a:p>
          <a:p>
            <a:pPr marL="228600" lvl="1"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https://github.com/SigmaHQ/sigma</a:t>
            </a: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Rule development follows CI/CD workflows</a:t>
            </a:r>
          </a:p>
          <a:p>
            <a:pPr marL="228600" lvl="1"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Structured process that lets teams participate in building and improving rules for SIEM</a:t>
            </a:r>
          </a:p>
        </p:txBody>
      </p:sp>
      <p:grpSp>
        <p:nvGrpSpPr>
          <p:cNvPr id="291" name="Group 290">
            <a:extLst>
              <a:ext uri="{FF2B5EF4-FFF2-40B4-BE49-F238E27FC236}">
                <a16:creationId xmlns:a16="http://schemas.microsoft.com/office/drawing/2014/main" id="{8C465AF8-CF0F-415D-9CB3-538361144331}"/>
              </a:ext>
            </a:extLst>
          </p:cNvPr>
          <p:cNvGrpSpPr/>
          <p:nvPr/>
        </p:nvGrpSpPr>
        <p:grpSpPr>
          <a:xfrm>
            <a:off x="370377" y="1163062"/>
            <a:ext cx="248786" cy="230832"/>
            <a:chOff x="1602303" y="1777813"/>
            <a:chExt cx="322906" cy="299602"/>
          </a:xfrm>
        </p:grpSpPr>
        <p:sp>
          <p:nvSpPr>
            <p:cNvPr id="292" name="Oval 291">
              <a:extLst>
                <a:ext uri="{FF2B5EF4-FFF2-40B4-BE49-F238E27FC236}">
                  <a16:creationId xmlns:a16="http://schemas.microsoft.com/office/drawing/2014/main" id="{0EB319D9-587F-44B4-8633-7EF924D591F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3" name="TextBox 292">
              <a:extLst>
                <a:ext uri="{FF2B5EF4-FFF2-40B4-BE49-F238E27FC236}">
                  <a16:creationId xmlns:a16="http://schemas.microsoft.com/office/drawing/2014/main" id="{BD7646AB-2317-4B4B-AA1C-651FB66014A9}"/>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294" name="Group 293">
            <a:extLst>
              <a:ext uri="{FF2B5EF4-FFF2-40B4-BE49-F238E27FC236}">
                <a16:creationId xmlns:a16="http://schemas.microsoft.com/office/drawing/2014/main" id="{7C77D7B7-CE96-447E-B5A9-83ED93BEEBEC}"/>
              </a:ext>
            </a:extLst>
          </p:cNvPr>
          <p:cNvGrpSpPr/>
          <p:nvPr/>
        </p:nvGrpSpPr>
        <p:grpSpPr>
          <a:xfrm>
            <a:off x="370377" y="2943152"/>
            <a:ext cx="248786" cy="230832"/>
            <a:chOff x="1602303" y="1777813"/>
            <a:chExt cx="322906" cy="299602"/>
          </a:xfrm>
        </p:grpSpPr>
        <p:sp>
          <p:nvSpPr>
            <p:cNvPr id="295" name="Oval 294">
              <a:extLst>
                <a:ext uri="{FF2B5EF4-FFF2-40B4-BE49-F238E27FC236}">
                  <a16:creationId xmlns:a16="http://schemas.microsoft.com/office/drawing/2014/main" id="{21F127D4-8AE8-4B86-B217-0306E63A4319}"/>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6" name="TextBox 295">
              <a:extLst>
                <a:ext uri="{FF2B5EF4-FFF2-40B4-BE49-F238E27FC236}">
                  <a16:creationId xmlns:a16="http://schemas.microsoft.com/office/drawing/2014/main" id="{D5793BEB-973D-413F-BA4B-FD423D8CE567}"/>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297" name="Group 296">
            <a:extLst>
              <a:ext uri="{FF2B5EF4-FFF2-40B4-BE49-F238E27FC236}">
                <a16:creationId xmlns:a16="http://schemas.microsoft.com/office/drawing/2014/main" id="{12EE2340-8926-4CD0-925C-B03409BF7EA9}"/>
              </a:ext>
            </a:extLst>
          </p:cNvPr>
          <p:cNvGrpSpPr/>
          <p:nvPr/>
        </p:nvGrpSpPr>
        <p:grpSpPr>
          <a:xfrm>
            <a:off x="370377" y="1689751"/>
            <a:ext cx="248786" cy="230832"/>
            <a:chOff x="1602303" y="1777813"/>
            <a:chExt cx="322906" cy="299602"/>
          </a:xfrm>
        </p:grpSpPr>
        <p:sp>
          <p:nvSpPr>
            <p:cNvPr id="298" name="Oval 297">
              <a:extLst>
                <a:ext uri="{FF2B5EF4-FFF2-40B4-BE49-F238E27FC236}">
                  <a16:creationId xmlns:a16="http://schemas.microsoft.com/office/drawing/2014/main" id="{779B0115-5750-48FB-87C3-59E48DDDECA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9" name="TextBox 298">
              <a:extLst>
                <a:ext uri="{FF2B5EF4-FFF2-40B4-BE49-F238E27FC236}">
                  <a16:creationId xmlns:a16="http://schemas.microsoft.com/office/drawing/2014/main" id="{6E6B4B37-AD3D-418E-87E8-DDB0F189018C}"/>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300" name="Group 299">
            <a:extLst>
              <a:ext uri="{FF2B5EF4-FFF2-40B4-BE49-F238E27FC236}">
                <a16:creationId xmlns:a16="http://schemas.microsoft.com/office/drawing/2014/main" id="{C378BFCC-0479-4693-B9CB-E42364234675}"/>
              </a:ext>
            </a:extLst>
          </p:cNvPr>
          <p:cNvGrpSpPr/>
          <p:nvPr/>
        </p:nvGrpSpPr>
        <p:grpSpPr>
          <a:xfrm>
            <a:off x="370377" y="4047978"/>
            <a:ext cx="248786" cy="230832"/>
            <a:chOff x="1602303" y="1777813"/>
            <a:chExt cx="322906" cy="299602"/>
          </a:xfrm>
        </p:grpSpPr>
        <p:sp>
          <p:nvSpPr>
            <p:cNvPr id="301" name="Oval 300">
              <a:extLst>
                <a:ext uri="{FF2B5EF4-FFF2-40B4-BE49-F238E27FC236}">
                  <a16:creationId xmlns:a16="http://schemas.microsoft.com/office/drawing/2014/main" id="{7B1C5643-87D6-4097-8073-47F9A4B47186}"/>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2" name="TextBox 301">
              <a:extLst>
                <a:ext uri="{FF2B5EF4-FFF2-40B4-BE49-F238E27FC236}">
                  <a16:creationId xmlns:a16="http://schemas.microsoft.com/office/drawing/2014/main" id="{33415B7F-A386-4171-94FB-1234A47B24F4}"/>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grpSp>
        <p:nvGrpSpPr>
          <p:cNvPr id="303" name="Group 302">
            <a:extLst>
              <a:ext uri="{FF2B5EF4-FFF2-40B4-BE49-F238E27FC236}">
                <a16:creationId xmlns:a16="http://schemas.microsoft.com/office/drawing/2014/main" id="{AD236DB0-E19C-4CF8-A8B8-D24DE1CCB4ED}"/>
              </a:ext>
            </a:extLst>
          </p:cNvPr>
          <p:cNvGrpSpPr/>
          <p:nvPr/>
        </p:nvGrpSpPr>
        <p:grpSpPr>
          <a:xfrm>
            <a:off x="4706987" y="628650"/>
            <a:ext cx="248786" cy="230832"/>
            <a:chOff x="1602303" y="1777813"/>
            <a:chExt cx="322906" cy="299602"/>
          </a:xfrm>
        </p:grpSpPr>
        <p:sp>
          <p:nvSpPr>
            <p:cNvPr id="304" name="Oval 303">
              <a:extLst>
                <a:ext uri="{FF2B5EF4-FFF2-40B4-BE49-F238E27FC236}">
                  <a16:creationId xmlns:a16="http://schemas.microsoft.com/office/drawing/2014/main" id="{C10E76F1-723F-4B88-A17E-0166D795A88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5" name="TextBox 304">
              <a:extLst>
                <a:ext uri="{FF2B5EF4-FFF2-40B4-BE49-F238E27FC236}">
                  <a16:creationId xmlns:a16="http://schemas.microsoft.com/office/drawing/2014/main" id="{5C2F9AB8-8DC0-4DC7-9727-F89DC1CF4C28}"/>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1</a:t>
              </a:r>
            </a:p>
          </p:txBody>
        </p:sp>
      </p:grpSp>
      <p:grpSp>
        <p:nvGrpSpPr>
          <p:cNvPr id="306" name="Group 305">
            <a:extLst>
              <a:ext uri="{FF2B5EF4-FFF2-40B4-BE49-F238E27FC236}">
                <a16:creationId xmlns:a16="http://schemas.microsoft.com/office/drawing/2014/main" id="{05DBC150-94D1-4CDD-A784-CB2C1F3F03F3}"/>
              </a:ext>
            </a:extLst>
          </p:cNvPr>
          <p:cNvGrpSpPr/>
          <p:nvPr/>
        </p:nvGrpSpPr>
        <p:grpSpPr>
          <a:xfrm>
            <a:off x="4706987" y="1434199"/>
            <a:ext cx="248786" cy="230832"/>
            <a:chOff x="1602303" y="1777813"/>
            <a:chExt cx="322906" cy="299602"/>
          </a:xfrm>
        </p:grpSpPr>
        <p:sp>
          <p:nvSpPr>
            <p:cNvPr id="307" name="Oval 306">
              <a:extLst>
                <a:ext uri="{FF2B5EF4-FFF2-40B4-BE49-F238E27FC236}">
                  <a16:creationId xmlns:a16="http://schemas.microsoft.com/office/drawing/2014/main" id="{CB64C3DB-51F6-424B-BCA7-A6E54E1425A3}"/>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8" name="TextBox 307">
              <a:extLst>
                <a:ext uri="{FF2B5EF4-FFF2-40B4-BE49-F238E27FC236}">
                  <a16:creationId xmlns:a16="http://schemas.microsoft.com/office/drawing/2014/main" id="{9E370E46-C185-4984-AA1C-D258C7A20D70}"/>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2</a:t>
              </a:r>
            </a:p>
          </p:txBody>
        </p:sp>
      </p:grpSp>
      <p:grpSp>
        <p:nvGrpSpPr>
          <p:cNvPr id="309" name="Group 308">
            <a:extLst>
              <a:ext uri="{FF2B5EF4-FFF2-40B4-BE49-F238E27FC236}">
                <a16:creationId xmlns:a16="http://schemas.microsoft.com/office/drawing/2014/main" id="{E309A592-DC30-4420-A425-189F156C9D1D}"/>
              </a:ext>
            </a:extLst>
          </p:cNvPr>
          <p:cNvGrpSpPr/>
          <p:nvPr/>
        </p:nvGrpSpPr>
        <p:grpSpPr>
          <a:xfrm>
            <a:off x="6746975" y="2624506"/>
            <a:ext cx="248786" cy="230832"/>
            <a:chOff x="1602303" y="1777813"/>
            <a:chExt cx="322906" cy="299602"/>
          </a:xfrm>
        </p:grpSpPr>
        <p:sp>
          <p:nvSpPr>
            <p:cNvPr id="310" name="Oval 309">
              <a:extLst>
                <a:ext uri="{FF2B5EF4-FFF2-40B4-BE49-F238E27FC236}">
                  <a16:creationId xmlns:a16="http://schemas.microsoft.com/office/drawing/2014/main" id="{012F321D-0750-4AAC-BEF5-3136FBB7C6E3}"/>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1" name="TextBox 310">
              <a:extLst>
                <a:ext uri="{FF2B5EF4-FFF2-40B4-BE49-F238E27FC236}">
                  <a16:creationId xmlns:a16="http://schemas.microsoft.com/office/drawing/2014/main" id="{30E72B20-81F7-4D7F-869C-0338AC0B1F23}"/>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grpSp>
        <p:nvGrpSpPr>
          <p:cNvPr id="312" name="Group 311">
            <a:extLst>
              <a:ext uri="{FF2B5EF4-FFF2-40B4-BE49-F238E27FC236}">
                <a16:creationId xmlns:a16="http://schemas.microsoft.com/office/drawing/2014/main" id="{9BDEB627-225D-47DE-A077-A09F64BE6007}"/>
              </a:ext>
            </a:extLst>
          </p:cNvPr>
          <p:cNvGrpSpPr/>
          <p:nvPr/>
        </p:nvGrpSpPr>
        <p:grpSpPr>
          <a:xfrm>
            <a:off x="4706987" y="3459153"/>
            <a:ext cx="248786" cy="230832"/>
            <a:chOff x="1602303" y="1777813"/>
            <a:chExt cx="322906" cy="299602"/>
          </a:xfrm>
        </p:grpSpPr>
        <p:sp>
          <p:nvSpPr>
            <p:cNvPr id="313" name="Oval 312">
              <a:extLst>
                <a:ext uri="{FF2B5EF4-FFF2-40B4-BE49-F238E27FC236}">
                  <a16:creationId xmlns:a16="http://schemas.microsoft.com/office/drawing/2014/main" id="{BC803384-6EE3-4CAD-9E9B-0CE022FFFC6C}"/>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4" name="TextBox 313">
              <a:extLst>
                <a:ext uri="{FF2B5EF4-FFF2-40B4-BE49-F238E27FC236}">
                  <a16:creationId xmlns:a16="http://schemas.microsoft.com/office/drawing/2014/main" id="{74019901-C497-44A8-9A00-CA8A95282E46}"/>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3</a:t>
              </a:r>
            </a:p>
          </p:txBody>
        </p:sp>
      </p:grpSp>
      <p:grpSp>
        <p:nvGrpSpPr>
          <p:cNvPr id="315" name="Group 314">
            <a:extLst>
              <a:ext uri="{FF2B5EF4-FFF2-40B4-BE49-F238E27FC236}">
                <a16:creationId xmlns:a16="http://schemas.microsoft.com/office/drawing/2014/main" id="{702449CA-C024-4160-89EF-2190E8A96EA4}"/>
              </a:ext>
            </a:extLst>
          </p:cNvPr>
          <p:cNvGrpSpPr/>
          <p:nvPr/>
        </p:nvGrpSpPr>
        <p:grpSpPr>
          <a:xfrm>
            <a:off x="6754876" y="3453626"/>
            <a:ext cx="248786" cy="230832"/>
            <a:chOff x="1602303" y="1777813"/>
            <a:chExt cx="322906" cy="299602"/>
          </a:xfrm>
        </p:grpSpPr>
        <p:sp>
          <p:nvSpPr>
            <p:cNvPr id="316" name="Oval 315">
              <a:extLst>
                <a:ext uri="{FF2B5EF4-FFF2-40B4-BE49-F238E27FC236}">
                  <a16:creationId xmlns:a16="http://schemas.microsoft.com/office/drawing/2014/main" id="{FAB7D45D-245E-49D8-8BA2-DB74F5B37910}"/>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7" name="TextBox 316">
              <a:extLst>
                <a:ext uri="{FF2B5EF4-FFF2-40B4-BE49-F238E27FC236}">
                  <a16:creationId xmlns:a16="http://schemas.microsoft.com/office/drawing/2014/main" id="{6F34160E-F3DA-43B7-980D-79E18E1C49F1}"/>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sp>
        <p:nvSpPr>
          <p:cNvPr id="164" name="TextBox 163">
            <a:extLst>
              <a:ext uri="{FF2B5EF4-FFF2-40B4-BE49-F238E27FC236}">
                <a16:creationId xmlns:a16="http://schemas.microsoft.com/office/drawing/2014/main" id="{0082E129-316F-4497-BC55-01369E04F73D}"/>
              </a:ext>
            </a:extLst>
          </p:cNvPr>
          <p:cNvSpPr txBox="1"/>
          <p:nvPr/>
        </p:nvSpPr>
        <p:spPr>
          <a:xfrm>
            <a:off x="4676775" y="3657984"/>
            <a:ext cx="723900" cy="400110"/>
          </a:xfrm>
          <a:prstGeom prst="rect">
            <a:avLst/>
          </a:prstGeom>
          <a:noFill/>
          <a:ln>
            <a:noFill/>
            <a:prstDash val="sysDot"/>
          </a:ln>
        </p:spPr>
        <p:txBody>
          <a:bodyPr wrap="square" rtlCol="0">
            <a:spAutoFit/>
          </a:bodyPr>
          <a:lstStyle/>
          <a:p>
            <a:pPr marL="57150" indent="-57150">
              <a:buFont typeface="Arial" panose="020B0604020202020204" pitchFamily="34" charset="0"/>
              <a:buChar char="•"/>
            </a:pPr>
            <a:r>
              <a:rPr lang="en-US" sz="500" dirty="0">
                <a:latin typeface="Arial" panose="020B0604020202020204" pitchFamily="34" charset="0"/>
                <a:cs typeface="Arial" panose="020B0604020202020204" pitchFamily="34" charset="0"/>
              </a:rPr>
              <a:t>Rules-as-code</a:t>
            </a:r>
          </a:p>
          <a:p>
            <a:pPr marL="57150" indent="-57150">
              <a:buFont typeface="Arial" panose="020B0604020202020204" pitchFamily="34" charset="0"/>
              <a:buChar char="•"/>
            </a:pPr>
            <a:r>
              <a:rPr lang="en-US" sz="500" dirty="0">
                <a:latin typeface="Arial" panose="020B0604020202020204" pitchFamily="34" charset="0"/>
                <a:cs typeface="Arial" panose="020B0604020202020204" pitchFamily="34" charset="0"/>
              </a:rPr>
              <a:t>Detection as Code (</a:t>
            </a:r>
            <a:r>
              <a:rPr lang="en-US" sz="500" dirty="0" err="1">
                <a:latin typeface="Arial" panose="020B0604020202020204" pitchFamily="34" charset="0"/>
                <a:cs typeface="Arial" panose="020B0604020202020204" pitchFamily="34" charset="0"/>
              </a:rPr>
              <a:t>DaC</a:t>
            </a:r>
            <a:r>
              <a:rPr lang="en-US" sz="500" dirty="0">
                <a:latin typeface="Arial" panose="020B0604020202020204" pitchFamily="34" charset="0"/>
                <a:cs typeface="Arial" panose="020B0604020202020204" pitchFamily="34" charset="0"/>
              </a:rPr>
              <a:t>)</a:t>
            </a:r>
          </a:p>
          <a:p>
            <a:pPr marL="57150" indent="-57150">
              <a:buFont typeface="Arial" panose="020B0604020202020204" pitchFamily="34" charset="0"/>
              <a:buChar char="•"/>
            </a:pPr>
            <a:r>
              <a:rPr lang="en-US" sz="500" dirty="0">
                <a:latin typeface="Arial" panose="020B0604020202020204" pitchFamily="34" charset="0"/>
                <a:cs typeface="Arial" panose="020B0604020202020204" pitchFamily="34" charset="0"/>
              </a:rPr>
              <a:t>DSL</a:t>
            </a:r>
          </a:p>
        </p:txBody>
      </p:sp>
      <p:sp>
        <p:nvSpPr>
          <p:cNvPr id="172" name="TextBox 171">
            <a:extLst>
              <a:ext uri="{FF2B5EF4-FFF2-40B4-BE49-F238E27FC236}">
                <a16:creationId xmlns:a16="http://schemas.microsoft.com/office/drawing/2014/main" id="{873D5249-ECC5-4294-87C2-CD3F08D56A21}"/>
              </a:ext>
            </a:extLst>
          </p:cNvPr>
          <p:cNvSpPr txBox="1"/>
          <p:nvPr/>
        </p:nvSpPr>
        <p:spPr>
          <a:xfrm>
            <a:off x="7073924" y="3137288"/>
            <a:ext cx="1088730" cy="200055"/>
          </a:xfrm>
          <a:prstGeom prst="rect">
            <a:avLst/>
          </a:prstGeom>
          <a:noFill/>
          <a:ln>
            <a:noFill/>
            <a:prstDash val="sysDot"/>
          </a:ln>
        </p:spPr>
        <p:txBody>
          <a:bodyPr wrap="square" rtlCol="0">
            <a:spAutoFit/>
          </a:bodyPr>
          <a:lstStyle/>
          <a:p>
            <a:r>
              <a:rPr lang="en-US" sz="700" b="1" dirty="0">
                <a:latin typeface="Arial" panose="020B0604020202020204" pitchFamily="34" charset="0"/>
                <a:cs typeface="Arial" panose="020B0604020202020204" pitchFamily="34" charset="0"/>
              </a:rPr>
              <a:t>Behavior profile:</a:t>
            </a:r>
            <a:endParaRPr lang="en-US" sz="70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A9433DFF-AD7B-4807-9A3C-D2D8B85A9FA0}"/>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CC054665-1DCE-4D45-8FD8-293DAF0AE57E}"/>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157" name="Rectangle 156">
            <a:extLst>
              <a:ext uri="{FF2B5EF4-FFF2-40B4-BE49-F238E27FC236}">
                <a16:creationId xmlns:a16="http://schemas.microsoft.com/office/drawing/2014/main" id="{70D307B3-AE6A-446E-9CDF-CFD4891F3161}"/>
              </a:ext>
            </a:extLst>
          </p:cNvPr>
          <p:cNvSpPr/>
          <p:nvPr/>
        </p:nvSpPr>
        <p:spPr>
          <a:xfrm>
            <a:off x="726378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159" name="Rectangle 158">
            <a:extLst>
              <a:ext uri="{FF2B5EF4-FFF2-40B4-BE49-F238E27FC236}">
                <a16:creationId xmlns:a16="http://schemas.microsoft.com/office/drawing/2014/main" id="{A946C57E-790B-4F22-B1D4-D4DEAD44D82F}"/>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25232033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C3F5E2-944A-4396-B89E-2DD8873BED81}"/>
              </a:ext>
            </a:extLst>
          </p:cNvPr>
          <p:cNvPicPr>
            <a:picLocks noChangeAspect="1"/>
          </p:cNvPicPr>
          <p:nvPr/>
        </p:nvPicPr>
        <p:blipFill>
          <a:blip r:embed="rId3"/>
          <a:stretch>
            <a:fillRect/>
          </a:stretch>
        </p:blipFill>
        <p:spPr>
          <a:xfrm>
            <a:off x="1932822" y="1378840"/>
            <a:ext cx="942672" cy="519206"/>
          </a:xfrm>
          <a:prstGeom prst="rect">
            <a:avLst/>
          </a:prstGeom>
        </p:spPr>
      </p:pic>
      <p:sp>
        <p:nvSpPr>
          <p:cNvPr id="2" name="Title 1"/>
          <p:cNvSpPr>
            <a:spLocks noGrp="1"/>
          </p:cNvSpPr>
          <p:nvPr>
            <p:ph type="title"/>
          </p:nvPr>
        </p:nvSpPr>
        <p:spPr/>
        <p:txBody>
          <a:bodyPr/>
          <a:lstStyle/>
          <a:p>
            <a:r>
              <a:rPr lang="en-US" sz="1400" dirty="0">
                <a:solidFill>
                  <a:schemeClr val="tx2"/>
                </a:solidFill>
              </a:rPr>
              <a:t>Security Operations</a:t>
            </a:r>
            <a:br>
              <a:rPr lang="en-US" sz="1400" b="0" dirty="0">
                <a:solidFill>
                  <a:schemeClr val="tx2"/>
                </a:solidFill>
              </a:rPr>
            </a:br>
            <a:r>
              <a:rPr lang="en-US" sz="1400" b="0" dirty="0">
                <a:solidFill>
                  <a:schemeClr val="tx2"/>
                </a:solidFill>
              </a:rPr>
              <a:t>Threat Monitoring and Detection</a:t>
            </a:r>
            <a:endParaRPr lang="en-US" sz="1400" b="0" dirty="0"/>
          </a:p>
        </p:txBody>
      </p:sp>
      <p:sp>
        <p:nvSpPr>
          <p:cNvPr id="10" name="Rectangle 9"/>
          <p:cNvSpPr/>
          <p:nvPr/>
        </p:nvSpPr>
        <p:spPr>
          <a:xfrm>
            <a:off x="297966" y="2033668"/>
            <a:ext cx="2628114" cy="6360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pitchFamily="34" charset="0"/>
                <a:ea typeface="Arial" charset="0"/>
                <a:cs typeface="Arial" panose="020B0604020202020204" pitchFamily="34" charset="0"/>
              </a:rPr>
              <a:t>Problem</a:t>
            </a:r>
          </a:p>
          <a:p>
            <a:pPr marL="115888" indent="-115888">
              <a:spcBef>
                <a:spcPts val="200"/>
              </a:spcBef>
              <a:buClr>
                <a:srgbClr val="236B9E"/>
              </a:buClr>
              <a:buFont typeface="Wingdings" panose="05000000000000000000" pitchFamily="2" charset="2"/>
              <a:buChar char="§"/>
              <a:defRPr/>
            </a:pPr>
            <a:r>
              <a:rPr lang="en-US" sz="800" dirty="0" err="1">
                <a:solidFill>
                  <a:srgbClr val="000000"/>
                </a:solidFill>
                <a:latin typeface="Arial" panose="020B0604020202020204" pitchFamily="34" charset="0"/>
                <a:cs typeface="Arial" panose="020B0604020202020204" pitchFamily="34" charset="0"/>
              </a:rPr>
              <a:t>Hyperscalers</a:t>
            </a:r>
            <a:r>
              <a:rPr lang="en-US" sz="800" dirty="0">
                <a:solidFill>
                  <a:srgbClr val="000000"/>
                </a:solidFill>
                <a:latin typeface="Arial" panose="020B0604020202020204" pitchFamily="34" charset="0"/>
                <a:cs typeface="Arial" panose="020B0604020202020204" pitchFamily="34" charset="0"/>
              </a:rPr>
              <a:t> undergoes 1k+ changes per day </a:t>
            </a:r>
          </a:p>
          <a:p>
            <a:pPr marL="115888" indent="-115888">
              <a:spcBef>
                <a:spcPts val="200"/>
              </a:spcBef>
              <a:buClr>
                <a:srgbClr val="236B9E"/>
              </a:buClr>
              <a:buFont typeface="Wingdings" panose="05000000000000000000" pitchFamily="2" charset="2"/>
              <a:buChar char="§"/>
              <a:defRPr/>
            </a:pPr>
            <a:r>
              <a:rPr lang="en-US" sz="800" dirty="0">
                <a:solidFill>
                  <a:srgbClr val="000000"/>
                </a:solidFill>
                <a:latin typeface="Arial" panose="020B0604020202020204" pitchFamily="34" charset="0"/>
                <a:cs typeface="Arial" panose="020B0604020202020204" pitchFamily="34" charset="0"/>
              </a:rPr>
              <a:t>Rapid detection of abnormal behaviors/operations is required to ensure live network security</a:t>
            </a: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Arial" charset="0"/>
              <a:cs typeface="Arial" panose="020B0604020202020204" pitchFamily="34" charset="0"/>
            </a:endParaRPr>
          </a:p>
        </p:txBody>
      </p:sp>
      <p:sp>
        <p:nvSpPr>
          <p:cNvPr id="11" name="Rectangle 10"/>
          <p:cNvSpPr/>
          <p:nvPr/>
        </p:nvSpPr>
        <p:spPr>
          <a:xfrm>
            <a:off x="299122" y="798798"/>
            <a:ext cx="2572210" cy="507831"/>
          </a:xfrm>
          <a:prstGeom prst="rect">
            <a:avLst/>
          </a:prstGeom>
        </p:spPr>
        <p:txBody>
          <a:bodyPr wrap="square">
            <a:spAutoFit/>
          </a:bodyPr>
          <a:lstStyle/>
          <a:p>
            <a:pPr lvl="0">
              <a:defRPr/>
            </a:pPr>
            <a:r>
              <a:rPr lang="en-US" sz="900" b="1" dirty="0">
                <a:solidFill>
                  <a:srgbClr val="000000"/>
                </a:solidFill>
                <a:latin typeface="Arial" panose="020B0604020202020204" pitchFamily="34" charset="0"/>
                <a:ea typeface="Arial" charset="0"/>
                <a:cs typeface="Arial" panose="020B0604020202020204" pitchFamily="34" charset="0"/>
              </a:rPr>
              <a:t>Insider Threats can cause IT disruptions affecting productivity, profitability, and reputation</a:t>
            </a:r>
            <a:endPar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Arial" charset="0"/>
              <a:cs typeface="Arial" panose="020B0604020202020204" pitchFamily="34" charset="0"/>
            </a:endParaRPr>
          </a:p>
        </p:txBody>
      </p:sp>
      <p:sp>
        <p:nvSpPr>
          <p:cNvPr id="12" name="Rectangle 18"/>
          <p:cNvSpPr>
            <a:spLocks noChangeArrowheads="1"/>
          </p:cNvSpPr>
          <p:nvPr/>
        </p:nvSpPr>
        <p:spPr bwMode="auto">
          <a:xfrm>
            <a:off x="293717" y="2950127"/>
            <a:ext cx="251598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34290">
            <a:spAutoFit/>
          </a:bodyPr>
          <a:lstStyle>
            <a:lvl1pPr eaLnBrk="0" hangingPunct="0">
              <a:defRPr>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90000"/>
              </a:lnSpc>
              <a:spcBef>
                <a:spcPct val="40000"/>
              </a:spcBef>
              <a:spcAft>
                <a:spcPct val="0"/>
              </a:spcAft>
              <a:buClrTx/>
              <a:buSzTx/>
              <a:buFontTx/>
              <a:buNone/>
              <a:tabLst/>
              <a:defRPr/>
            </a:pPr>
            <a:r>
              <a:rPr kumimoji="0" lang="en-US" altLang="en-US" sz="9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Combine rule-based and Machine Learning algorithms</a:t>
            </a:r>
          </a:p>
        </p:txBody>
      </p:sp>
      <p:sp>
        <p:nvSpPr>
          <p:cNvPr id="14" name="Rectangle 13"/>
          <p:cNvSpPr/>
          <p:nvPr/>
        </p:nvSpPr>
        <p:spPr>
          <a:xfrm>
            <a:off x="2896064" y="4643005"/>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fontAlgn="auto">
              <a:spcBef>
                <a:spcPts val="0"/>
              </a:spcBef>
              <a:spcAft>
                <a:spcPts val="0"/>
              </a:spcAft>
              <a:defRPr/>
            </a:pPr>
            <a:r>
              <a:rPr kumimoji="0" lang="en-US" sz="750" b="1" i="0" u="none" strike="noStrike" kern="1200" cap="none" spc="0" normalizeH="0" baseline="0" noProof="0" dirty="0">
                <a:ln>
                  <a:noFill/>
                </a:ln>
                <a:solidFill>
                  <a:srgbClr val="000000"/>
                </a:solidFill>
                <a:effectLst/>
                <a:uLnTx/>
                <a:uFillTx/>
                <a:latin typeface="Arial" pitchFamily="34" charset="0"/>
                <a:cs typeface="Arial" pitchFamily="34" charset="0"/>
              </a:rPr>
              <a:t>TRL 2: </a:t>
            </a:r>
            <a:r>
              <a:rPr lang="en-US" sz="750" i="1" dirty="0">
                <a:solidFill>
                  <a:srgbClr val="000000"/>
                </a:solidFill>
                <a:latin typeface="Arial" pitchFamily="34" charset="0"/>
                <a:cs typeface="Arial" pitchFamily="34" charset="0"/>
              </a:rPr>
              <a:t>Technology formulation. Principles have been studied and practical applications can be developed based on initial findings</a:t>
            </a:r>
            <a:endParaRPr kumimoji="0" lang="en-US" sz="750" b="0" i="1" u="none" strike="noStrike" kern="1200" cap="none" spc="0" normalizeH="0" baseline="0" noProof="0" dirty="0">
              <a:ln>
                <a:noFill/>
              </a:ln>
              <a:solidFill>
                <a:srgbClr val="000000"/>
              </a:solidFill>
              <a:effectLst/>
              <a:uLnTx/>
              <a:uFillTx/>
              <a:latin typeface="Arial" pitchFamily="34" charset="0"/>
              <a:cs typeface="Arial" pitchFamily="34" charset="0"/>
            </a:endParaRPr>
          </a:p>
        </p:txBody>
      </p:sp>
      <p:sp>
        <p:nvSpPr>
          <p:cNvPr id="15" name="Rectangle 8"/>
          <p:cNvSpPr>
            <a:spLocks noChangeArrowheads="1"/>
          </p:cNvSpPr>
          <p:nvPr/>
        </p:nvSpPr>
        <p:spPr bwMode="auto">
          <a:xfrm>
            <a:off x="2999445" y="893446"/>
            <a:ext cx="3183511" cy="759439"/>
          </a:xfrm>
          <a:prstGeom prst="rect">
            <a:avLst/>
          </a:prstGeom>
          <a:noFill/>
          <a:ln>
            <a:noFill/>
          </a:ln>
          <a:effectLst/>
          <a:extLst/>
        </p:spPr>
        <p:txBody>
          <a:bodyPr wrap="square" lIns="0" tIns="0" rIns="0" bIns="0">
            <a:spAutoFit/>
          </a:bodyPr>
          <a:lstStyle/>
          <a:p>
            <a:pPr marL="0" marR="0" lvl="0" indent="0" algn="l" defTabSz="914400" rtl="0" eaLnBrk="1" fontAlgn="auto" latinLnBrk="0" hangingPunct="1">
              <a:lnSpc>
                <a:spcPct val="90000"/>
              </a:lnSpc>
              <a:spcBef>
                <a:spcPct val="35000"/>
              </a:spcBef>
              <a:spcAft>
                <a:spcPts val="0"/>
              </a:spcAft>
              <a:buClrTx/>
              <a:buSzTx/>
              <a:buFontTx/>
              <a:buNone/>
              <a:tabLst/>
              <a:defRPr/>
            </a:pPr>
            <a:r>
              <a:rPr kumimoji="0" lang="en-US" sz="900" b="1" i="0" u="none" strike="noStrike" kern="1200" cap="none" spc="0" normalizeH="0" baseline="0" noProof="0" dirty="0">
                <a:ln>
                  <a:noFill/>
                </a:ln>
                <a:solidFill>
                  <a:srgbClr val="004982"/>
                </a:solidFill>
                <a:effectLst/>
                <a:uLnTx/>
                <a:uFillTx/>
                <a:latin typeface="Arial" pitchFamily="34" charset="0"/>
                <a:ea typeface="+mn-ea"/>
                <a:cs typeface="Arial" pitchFamily="34" charset="0"/>
              </a:rPr>
              <a:t>MAIN ACHIEVEMENT</a:t>
            </a:r>
          </a:p>
          <a:p>
            <a:pPr marL="0" marR="0" lvl="0" indent="0" algn="l" defTabSz="914400" rtl="0" eaLnBrk="1" fontAlgn="auto" latinLnBrk="0" hangingPunct="1">
              <a:lnSpc>
                <a:spcPct val="90000"/>
              </a:lnSpc>
              <a:spcBef>
                <a:spcPct val="3500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charset="0"/>
                <a:ea typeface="+mn-ea"/>
              </a:rPr>
              <a:t>System Design</a:t>
            </a:r>
          </a:p>
          <a:p>
            <a:pPr marL="171450" marR="0" lvl="0" indent="-85725" algn="l" defTabSz="914400" rtl="0" eaLnBrk="1" fontAlgn="auto" latinLnBrk="0" hangingPunct="1">
              <a:lnSpc>
                <a:spcPct val="90000"/>
              </a:lnSpc>
              <a:spcBef>
                <a:spcPct val="35000"/>
              </a:spcBef>
              <a:spcAft>
                <a:spcPts val="0"/>
              </a:spcAft>
              <a:buClr>
                <a:srgbClr val="236B9E"/>
              </a:buClr>
              <a:buSzTx/>
              <a:buFont typeface="Wingdings" panose="05000000000000000000" pitchFamily="2" charset="2"/>
              <a:buChar char="§"/>
              <a:tabLst/>
              <a:defRPr/>
            </a:pPr>
            <a:r>
              <a:rPr kumimoji="0" lang="en-US" sz="800" b="0" i="0" u="none" strike="noStrike" kern="1200" cap="none" spc="0" normalizeH="0" baseline="0" noProof="0" dirty="0">
                <a:ln>
                  <a:noFill/>
                </a:ln>
                <a:solidFill>
                  <a:srgbClr val="000000"/>
                </a:solidFill>
                <a:effectLst/>
                <a:uLnTx/>
                <a:uFillTx/>
                <a:latin typeface="Arial" charset="0"/>
                <a:ea typeface="+mn-ea"/>
              </a:rPr>
              <a:t>Literature Review of key approaches for </a:t>
            </a:r>
            <a:r>
              <a:rPr lang="en-US" sz="800" dirty="0">
                <a:solidFill>
                  <a:srgbClr val="000000"/>
                </a:solidFill>
                <a:latin typeface="Arial" charset="0"/>
                <a:ea typeface="+mn-ea"/>
              </a:rPr>
              <a:t>Insider Thread detection</a:t>
            </a:r>
            <a:endParaRPr kumimoji="0" lang="en-US" sz="800" b="0" i="0" u="none" strike="noStrike" kern="1200" cap="none" spc="0" normalizeH="0" baseline="0" noProof="0" dirty="0">
              <a:ln>
                <a:noFill/>
              </a:ln>
              <a:solidFill>
                <a:srgbClr val="000000"/>
              </a:solidFill>
              <a:effectLst/>
              <a:uLnTx/>
              <a:uFillTx/>
              <a:latin typeface="Arial" charset="0"/>
              <a:ea typeface="+mn-ea"/>
            </a:endParaRPr>
          </a:p>
          <a:p>
            <a:pPr marL="171450" marR="0" lvl="0" indent="-85725" algn="l" defTabSz="914400" rtl="0" eaLnBrk="1" fontAlgn="auto" latinLnBrk="0" hangingPunct="1">
              <a:lnSpc>
                <a:spcPct val="90000"/>
              </a:lnSpc>
              <a:spcBef>
                <a:spcPct val="35000"/>
              </a:spcBef>
              <a:spcAft>
                <a:spcPts val="0"/>
              </a:spcAft>
              <a:buClr>
                <a:srgbClr val="236B9E"/>
              </a:buClr>
              <a:buSzTx/>
              <a:buFont typeface="Wingdings" panose="05000000000000000000" pitchFamily="2" charset="2"/>
              <a:buChar char="§"/>
              <a:tabLst/>
              <a:defRPr/>
            </a:pPr>
            <a:r>
              <a:rPr lang="en-US" sz="800" dirty="0">
                <a:solidFill>
                  <a:srgbClr val="000000"/>
                </a:solidFill>
                <a:latin typeface="Arial" charset="0"/>
                <a:ea typeface="+mn-ea"/>
              </a:rPr>
              <a:t>Competitor Analysis</a:t>
            </a:r>
            <a:endParaRPr kumimoji="0" lang="en-US" sz="800" b="0" i="0" u="none" strike="noStrike" kern="1200" cap="none" spc="0" normalizeH="0" baseline="0" noProof="0" dirty="0">
              <a:ln>
                <a:noFill/>
              </a:ln>
              <a:solidFill>
                <a:srgbClr val="000000"/>
              </a:solidFill>
              <a:effectLst/>
              <a:uLnTx/>
              <a:uFillTx/>
              <a:latin typeface="Arial" charset="0"/>
              <a:ea typeface="+mn-ea"/>
            </a:endParaRPr>
          </a:p>
          <a:p>
            <a:pPr marL="171450" marR="0" lvl="0" indent="-85725" algn="l" defTabSz="914400" rtl="0" eaLnBrk="1" fontAlgn="auto" latinLnBrk="0" hangingPunct="1">
              <a:lnSpc>
                <a:spcPct val="90000"/>
              </a:lnSpc>
              <a:spcBef>
                <a:spcPct val="35000"/>
              </a:spcBef>
              <a:spcAft>
                <a:spcPts val="0"/>
              </a:spcAft>
              <a:buClr>
                <a:srgbClr val="236B9E"/>
              </a:buClr>
              <a:buSzTx/>
              <a:buFont typeface="Wingdings" panose="05000000000000000000" pitchFamily="2" charset="2"/>
              <a:buChar char="§"/>
              <a:tabLst/>
              <a:defRPr/>
            </a:pPr>
            <a:r>
              <a:rPr kumimoji="0" lang="en-US" sz="800" b="0" i="0" u="none" strike="noStrike" kern="1200" cap="none" spc="0" normalizeH="0" baseline="0" noProof="0" dirty="0">
                <a:ln>
                  <a:noFill/>
                </a:ln>
                <a:solidFill>
                  <a:srgbClr val="000000"/>
                </a:solidFill>
                <a:effectLst/>
                <a:uLnTx/>
                <a:uFillTx/>
                <a:latin typeface="Arial" charset="0"/>
                <a:ea typeface="+mn-ea"/>
              </a:rPr>
              <a:t>System and Algorithm Design</a:t>
            </a:r>
          </a:p>
        </p:txBody>
      </p:sp>
      <p:sp>
        <p:nvSpPr>
          <p:cNvPr id="16" name="Rectangle 8"/>
          <p:cNvSpPr>
            <a:spLocks noChangeArrowheads="1"/>
          </p:cNvSpPr>
          <p:nvPr/>
        </p:nvSpPr>
        <p:spPr bwMode="auto">
          <a:xfrm>
            <a:off x="2999445" y="4141676"/>
            <a:ext cx="3190744" cy="432426"/>
          </a:xfrm>
          <a:prstGeom prst="rect">
            <a:avLst/>
          </a:prstGeom>
          <a:noFill/>
          <a:ln>
            <a:noFill/>
          </a:ln>
          <a:effectLst/>
          <a:extLst/>
        </p:spPr>
        <p:txBody>
          <a:bodyPr wrap="square" lIns="0" tIns="0" rIns="0" bIns="0">
            <a:spAutoFit/>
          </a:bodyPr>
          <a:lstStyle/>
          <a:p>
            <a:pPr marL="85725" marR="0" lvl="0" indent="-85725" algn="l" defTabSz="914400" rtl="0" eaLnBrk="0" fontAlgn="base" latinLnBrk="0" hangingPunct="0">
              <a:lnSpc>
                <a:spcPct val="90000"/>
              </a:lnSpc>
              <a:spcBef>
                <a:spcPct val="35000"/>
              </a:spcBef>
              <a:spcAft>
                <a:spcPct val="0"/>
              </a:spcAft>
              <a:buClrTx/>
              <a:buSzTx/>
              <a:buFontTx/>
              <a:buNone/>
              <a:tabLst>
                <a:tab pos="89297" algn="l"/>
              </a:tabLst>
              <a:defRPr/>
            </a:pPr>
            <a:r>
              <a:rPr kumimoji="0" lang="en-US" sz="900" b="1" i="0" u="none" strike="noStrike" kern="1200" cap="none" spc="0" normalizeH="0" baseline="0" noProof="0" dirty="0">
                <a:ln>
                  <a:noFill/>
                </a:ln>
                <a:solidFill>
                  <a:srgbClr val="004982"/>
                </a:solidFill>
                <a:effectLst/>
                <a:uLnTx/>
                <a:uFillTx/>
                <a:latin typeface="Arial" pitchFamily="34" charset="0"/>
                <a:ea typeface="+mn-ea"/>
                <a:cs typeface="Arial" pitchFamily="34" charset="0"/>
              </a:rPr>
              <a:t>ASSUMPTIONS &amp; LIMITATIONS</a:t>
            </a:r>
          </a:p>
          <a:p>
            <a:pPr marL="171450" lvl="0" indent="-88900" eaLnBrk="0" hangingPunct="0">
              <a:lnSpc>
                <a:spcPct val="90000"/>
              </a:lnSpc>
              <a:spcBef>
                <a:spcPct val="35000"/>
              </a:spcBef>
              <a:buClr>
                <a:srgbClr val="236B9E"/>
              </a:buClr>
              <a:buFont typeface="Wingdings" panose="05000000000000000000" pitchFamily="2" charset="2"/>
              <a:buChar char="§"/>
              <a:defRPr/>
            </a:pPr>
            <a:r>
              <a:rPr lang="en-US" sz="800" dirty="0">
                <a:solidFill>
                  <a:srgbClr val="000000"/>
                </a:solidFill>
                <a:latin typeface="Arial" pitchFamily="34" charset="0"/>
                <a:cs typeface="Arial" pitchFamily="34" charset="0"/>
              </a:rPr>
              <a:t>Proposal can generate too many false positives</a:t>
            </a:r>
          </a:p>
          <a:p>
            <a:pPr marL="171450" lvl="0" indent="-88900" eaLnBrk="0" hangingPunct="0">
              <a:lnSpc>
                <a:spcPct val="90000"/>
              </a:lnSpc>
              <a:spcBef>
                <a:spcPct val="35000"/>
              </a:spcBef>
              <a:buClr>
                <a:srgbClr val="236B9E"/>
              </a:buClr>
              <a:buFont typeface="Wingdings" panose="05000000000000000000" pitchFamily="2" charset="2"/>
              <a:buChar char="§"/>
              <a:defRPr/>
            </a:pPr>
            <a:r>
              <a:rPr lang="en-US" sz="800" dirty="0">
                <a:solidFill>
                  <a:srgbClr val="000000"/>
                </a:solidFill>
                <a:latin typeface="Arial" pitchFamily="34" charset="0"/>
                <a:cs typeface="Arial" pitchFamily="34" charset="0"/>
              </a:rPr>
              <a:t>Filtering/noise reduction techniques need to be explored</a:t>
            </a:r>
            <a:endParaRPr kumimoji="0" lang="en-US" sz="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18" name="Rectangle 17"/>
          <p:cNvSpPr/>
          <p:nvPr/>
        </p:nvSpPr>
        <p:spPr>
          <a:xfrm>
            <a:off x="6380708" y="849321"/>
            <a:ext cx="2573721" cy="216982"/>
          </a:xfrm>
          <a:prstGeom prst="rect">
            <a:avLst/>
          </a:prstGeom>
        </p:spPr>
        <p:txBody>
          <a:bodyPr wrap="square">
            <a:spAutoFit/>
          </a:bodyPr>
          <a:lstStyle/>
          <a:p>
            <a:pPr lvl="0" eaLnBrk="0" fontAlgn="auto" hangingPunct="0">
              <a:lnSpc>
                <a:spcPct val="90000"/>
              </a:lnSpc>
              <a:spcBef>
                <a:spcPct val="35000"/>
              </a:spcBef>
              <a:spcAft>
                <a:spcPts val="0"/>
              </a:spcAft>
              <a:defRPr/>
            </a:pPr>
            <a:r>
              <a:rPr lang="en-US" sz="900" b="1" dirty="0">
                <a:solidFill>
                  <a:srgbClr val="004982"/>
                </a:solidFill>
                <a:latin typeface="Arial" pitchFamily="34" charset="0"/>
                <a:cs typeface="Arial" pitchFamily="34" charset="0"/>
              </a:rPr>
              <a:t>Reduce the number of incidents</a:t>
            </a:r>
            <a:endParaRPr kumimoji="0" lang="en-US" sz="900" b="1" i="0" u="none" strike="noStrike" kern="1200" cap="none" spc="0" normalizeH="0" baseline="0" noProof="0" dirty="0">
              <a:ln>
                <a:noFill/>
              </a:ln>
              <a:solidFill>
                <a:srgbClr val="004982"/>
              </a:solidFill>
              <a:effectLst/>
              <a:uLnTx/>
              <a:uFillTx/>
              <a:latin typeface="Arial" pitchFamily="34" charset="0"/>
              <a:ea typeface="宋体" pitchFamily="2" charset="-122"/>
              <a:cs typeface="Arial" pitchFamily="34" charset="0"/>
            </a:endParaRPr>
          </a:p>
        </p:txBody>
      </p:sp>
      <p:sp>
        <p:nvSpPr>
          <p:cNvPr id="20" name="Rectangle 19"/>
          <p:cNvSpPr/>
          <p:nvPr/>
        </p:nvSpPr>
        <p:spPr>
          <a:xfrm>
            <a:off x="2908833" y="1789108"/>
            <a:ext cx="3340677" cy="230832"/>
          </a:xfrm>
          <a:prstGeom prst="rect">
            <a:avLst/>
          </a:prstGeom>
        </p:spPr>
        <p:txBody>
          <a:bodyPr wrap="square">
            <a:spAutoFit/>
          </a:bodyPr>
          <a:lstStyle/>
          <a:p>
            <a:pPr marL="0" marR="0" lvl="0" indent="0" algn="l" defTabSz="914400" rtl="0" eaLnBrk="1" fontAlgn="auto" latinLnBrk="0" hangingPunct="1">
              <a:lnSpc>
                <a:spcPct val="90000"/>
              </a:lnSpc>
              <a:spcBef>
                <a:spcPct val="35000"/>
              </a:spcBef>
              <a:spcAft>
                <a:spcPts val="0"/>
              </a:spcAft>
              <a:buClrTx/>
              <a:buSzTx/>
              <a:buFontTx/>
              <a:buNone/>
              <a:tabLst/>
              <a:defRPr/>
            </a:pPr>
            <a:r>
              <a:rPr kumimoji="0" lang="en-US" sz="1000" b="1" i="0" u="none" strike="noStrike" kern="1200" cap="none" spc="0" normalizeH="0" baseline="0" noProof="0" dirty="0">
                <a:ln>
                  <a:noFill/>
                </a:ln>
                <a:solidFill>
                  <a:srgbClr val="004982"/>
                </a:solidFill>
                <a:effectLst/>
                <a:uLnTx/>
                <a:uFillTx/>
                <a:latin typeface="Arial" pitchFamily="34" charset="0"/>
                <a:ea typeface="宋体" pitchFamily="2" charset="-122"/>
                <a:cs typeface="Arial" pitchFamily="34" charset="0"/>
              </a:rPr>
              <a:t>HOW IT WORKS</a:t>
            </a:r>
          </a:p>
        </p:txBody>
      </p:sp>
      <p:sp>
        <p:nvSpPr>
          <p:cNvPr id="30" name="Rectangle 14">
            <a:extLst>
              <a:ext uri="{FF2B5EF4-FFF2-40B4-BE49-F238E27FC236}">
                <a16:creationId xmlns:a16="http://schemas.microsoft.com/office/drawing/2014/main" id="{DAD3C114-7726-49B4-AA4F-153FD3E01497}"/>
              </a:ext>
            </a:extLst>
          </p:cNvPr>
          <p:cNvSpPr>
            <a:spLocks noChangeArrowheads="1"/>
          </p:cNvSpPr>
          <p:nvPr/>
        </p:nvSpPr>
        <p:spPr bwMode="auto">
          <a:xfrm>
            <a:off x="2080537" y="1849630"/>
            <a:ext cx="636132" cy="184666"/>
          </a:xfrm>
          <a:prstGeom prst="rect">
            <a:avLst/>
          </a:prstGeom>
          <a:solidFill>
            <a:schemeClr val="bg1">
              <a:alpha val="30000"/>
            </a:schemeClr>
          </a:solidFill>
          <a:ln>
            <a:noFill/>
          </a:ln>
          <a:effectLst/>
          <a:extLst/>
        </p:spPr>
        <p:txBody>
          <a:bodyPr wrap="square" lIns="0" tIns="0" rIns="0" bIns="0" anchor="b">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CLOUD PROVEIDERS</a:t>
            </a:r>
            <a:endParaRPr kumimoji="0" lang="en-US" sz="6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9" name="Rectangle 48">
            <a:extLst>
              <a:ext uri="{FF2B5EF4-FFF2-40B4-BE49-F238E27FC236}">
                <a16:creationId xmlns:a16="http://schemas.microsoft.com/office/drawing/2014/main" id="{8B1439CE-BE5A-4AE3-A106-4A3291C66707}"/>
              </a:ext>
            </a:extLst>
          </p:cNvPr>
          <p:cNvSpPr/>
          <p:nvPr/>
        </p:nvSpPr>
        <p:spPr>
          <a:xfrm>
            <a:off x="2908832" y="2391055"/>
            <a:ext cx="1412727" cy="424732"/>
          </a:xfrm>
          <a:prstGeom prst="rect">
            <a:avLst/>
          </a:prstGeom>
        </p:spPr>
        <p:txBody>
          <a:bodyPr wrap="square">
            <a:spAutoFit/>
          </a:bodyPr>
          <a:lstStyle/>
          <a:p>
            <a:pPr marL="171450" lvl="0" indent="-171450" eaLnBrk="0" hangingPunct="0">
              <a:lnSpc>
                <a:spcPct val="90000"/>
              </a:lnSpc>
              <a:spcBef>
                <a:spcPct val="35000"/>
              </a:spcBef>
              <a:buFont typeface="+mj-lt"/>
              <a:buAutoNum type="arabicParenR" startAt="2"/>
              <a:tabLst>
                <a:tab pos="0" algn="l"/>
              </a:tabLst>
              <a:defRPr/>
            </a:pPr>
            <a:r>
              <a:rPr lang="en-US" sz="800" b="1" dirty="0">
                <a:solidFill>
                  <a:srgbClr val="000000"/>
                </a:solidFill>
                <a:latin typeface="Arial" pitchFamily="34" charset="0"/>
                <a:cs typeface="Arial" pitchFamily="34" charset="0"/>
              </a:rPr>
              <a:t>Pre-processing: </a:t>
            </a:r>
            <a:r>
              <a:rPr lang="en-US" sz="800" dirty="0">
                <a:solidFill>
                  <a:srgbClr val="000000"/>
                </a:solidFill>
                <a:latin typeface="Arial" pitchFamily="34" charset="0"/>
                <a:cs typeface="Arial" pitchFamily="34" charset="0"/>
              </a:rPr>
              <a:t>Apply transformations to incoming data</a:t>
            </a:r>
            <a:endParaRPr kumimoji="0" lang="en-US" sz="800"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endParaRPr>
          </a:p>
        </p:txBody>
      </p:sp>
      <p:sp>
        <p:nvSpPr>
          <p:cNvPr id="50" name="Rectangle 49">
            <a:extLst>
              <a:ext uri="{FF2B5EF4-FFF2-40B4-BE49-F238E27FC236}">
                <a16:creationId xmlns:a16="http://schemas.microsoft.com/office/drawing/2014/main" id="{8F625794-2C6C-43C2-A71E-3F044F951FBB}"/>
              </a:ext>
            </a:extLst>
          </p:cNvPr>
          <p:cNvSpPr/>
          <p:nvPr/>
        </p:nvSpPr>
        <p:spPr>
          <a:xfrm>
            <a:off x="2908834" y="3449512"/>
            <a:ext cx="1418550" cy="424732"/>
          </a:xfrm>
          <a:prstGeom prst="rect">
            <a:avLst/>
          </a:prstGeom>
        </p:spPr>
        <p:txBody>
          <a:bodyPr wrap="square">
            <a:spAutoFit/>
          </a:bodyPr>
          <a:lstStyle/>
          <a:p>
            <a:pPr marL="168275" marR="0" lvl="0" indent="-168275" algn="l" defTabSz="914400" rtl="0" eaLnBrk="0" fontAlgn="base" latinLnBrk="0" hangingPunct="0">
              <a:lnSpc>
                <a:spcPct val="90000"/>
              </a:lnSpc>
              <a:spcBef>
                <a:spcPct val="35000"/>
              </a:spcBef>
              <a:spcAft>
                <a:spcPct val="0"/>
              </a:spcAft>
              <a:buClrTx/>
              <a:buSzTx/>
              <a:buFont typeface="+mj-lt"/>
              <a:buAutoNum type="arabicParenR" startAt="5"/>
              <a:tabLst>
                <a:tab pos="0" algn="l"/>
              </a:tabLst>
              <a:defRPr/>
            </a:pPr>
            <a:r>
              <a:rPr kumimoji="0" lang="en-US" sz="800" b="1"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Machine Learning:</a:t>
            </a:r>
            <a:r>
              <a:rPr kumimoji="0" lang="en-US" sz="800" b="0"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 Automatically detect abnormal behavior</a:t>
            </a:r>
          </a:p>
        </p:txBody>
      </p:sp>
      <p:sp>
        <p:nvSpPr>
          <p:cNvPr id="51" name="Rectangle 50">
            <a:extLst>
              <a:ext uri="{FF2B5EF4-FFF2-40B4-BE49-F238E27FC236}">
                <a16:creationId xmlns:a16="http://schemas.microsoft.com/office/drawing/2014/main" id="{CF97BB7C-58B1-4777-BE68-EAB02BB323DA}"/>
              </a:ext>
            </a:extLst>
          </p:cNvPr>
          <p:cNvSpPr/>
          <p:nvPr/>
        </p:nvSpPr>
        <p:spPr>
          <a:xfrm>
            <a:off x="2908832" y="2821902"/>
            <a:ext cx="1480703" cy="313932"/>
          </a:xfrm>
          <a:prstGeom prst="rect">
            <a:avLst/>
          </a:prstGeom>
        </p:spPr>
        <p:txBody>
          <a:bodyPr wrap="square">
            <a:spAutoFit/>
          </a:bodyPr>
          <a:lstStyle/>
          <a:p>
            <a:pPr marL="177800" marR="0" lvl="0" indent="-177800" algn="l" defTabSz="914400" rtl="0" eaLnBrk="0" fontAlgn="base" latinLnBrk="0" hangingPunct="0">
              <a:lnSpc>
                <a:spcPct val="90000"/>
              </a:lnSpc>
              <a:spcBef>
                <a:spcPct val="35000"/>
              </a:spcBef>
              <a:spcAft>
                <a:spcPct val="0"/>
              </a:spcAft>
              <a:buClrTx/>
              <a:buSzTx/>
              <a:buFont typeface="+mj-lt"/>
              <a:buAutoNum type="arabicParenR" startAt="3"/>
              <a:tabLst>
                <a:tab pos="0" algn="l"/>
              </a:tabLst>
              <a:defRPr/>
            </a:pPr>
            <a:r>
              <a:rPr kumimoji="0" lang="en-US" sz="800" b="1"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Rule engine: </a:t>
            </a:r>
            <a:r>
              <a:rPr kumimoji="0" lang="en-US" sz="800"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Apply known expert rules</a:t>
            </a:r>
            <a:endParaRPr kumimoji="0" lang="en-US" sz="800" b="0"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endParaRPr>
          </a:p>
        </p:txBody>
      </p:sp>
      <p:sp>
        <p:nvSpPr>
          <p:cNvPr id="52" name="Rectangle 51">
            <a:extLst>
              <a:ext uri="{FF2B5EF4-FFF2-40B4-BE49-F238E27FC236}">
                <a16:creationId xmlns:a16="http://schemas.microsoft.com/office/drawing/2014/main" id="{20339CBC-3C3F-4FE8-A5AC-081B15FD87C6}"/>
              </a:ext>
            </a:extLst>
          </p:cNvPr>
          <p:cNvSpPr/>
          <p:nvPr/>
        </p:nvSpPr>
        <p:spPr>
          <a:xfrm>
            <a:off x="2903850" y="1971996"/>
            <a:ext cx="1409737" cy="424732"/>
          </a:xfrm>
          <a:prstGeom prst="rect">
            <a:avLst/>
          </a:prstGeom>
        </p:spPr>
        <p:txBody>
          <a:bodyPr wrap="square">
            <a:spAutoFit/>
          </a:bodyPr>
          <a:lstStyle/>
          <a:p>
            <a:pPr marL="171450" lvl="0" indent="-171450" eaLnBrk="0" hangingPunct="0">
              <a:lnSpc>
                <a:spcPct val="90000"/>
              </a:lnSpc>
              <a:spcBef>
                <a:spcPct val="35000"/>
              </a:spcBef>
              <a:buFont typeface="+mj-lt"/>
              <a:buAutoNum type="arabicParenR"/>
              <a:tabLst>
                <a:tab pos="0" algn="l"/>
              </a:tabLst>
              <a:defRPr/>
            </a:pPr>
            <a:r>
              <a:rPr kumimoji="0" lang="en-US" sz="800" b="1"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Input data</a:t>
            </a:r>
            <a:r>
              <a:rPr lang="en-US" sz="800" b="1" dirty="0">
                <a:solidFill>
                  <a:srgbClr val="000000"/>
                </a:solidFill>
                <a:latin typeface="Arial" pitchFamily="34" charset="0"/>
                <a:cs typeface="Arial" pitchFamily="34" charset="0"/>
              </a:rPr>
              <a:t>: </a:t>
            </a:r>
            <a:r>
              <a:rPr lang="en-US" sz="800" dirty="0">
                <a:solidFill>
                  <a:srgbClr val="000000"/>
                </a:solidFill>
                <a:latin typeface="Arial" pitchFamily="34" charset="0"/>
                <a:cs typeface="Arial" pitchFamily="34" charset="0"/>
              </a:rPr>
              <a:t>SOP, Audit, HR, Network, IAM, logging</a:t>
            </a:r>
          </a:p>
        </p:txBody>
      </p:sp>
      <p:sp>
        <p:nvSpPr>
          <p:cNvPr id="74" name="Rectangle 73">
            <a:extLst>
              <a:ext uri="{FF2B5EF4-FFF2-40B4-BE49-F238E27FC236}">
                <a16:creationId xmlns:a16="http://schemas.microsoft.com/office/drawing/2014/main" id="{DE4975E8-E29E-4EB8-AA1F-488A8B047F8F}"/>
              </a:ext>
            </a:extLst>
          </p:cNvPr>
          <p:cNvSpPr/>
          <p:nvPr/>
        </p:nvSpPr>
        <p:spPr>
          <a:xfrm>
            <a:off x="6437197" y="4636185"/>
            <a:ext cx="2706803" cy="246221"/>
          </a:xfrm>
          <a:prstGeom prst="rect">
            <a:avLst/>
          </a:prstGeom>
        </p:spPr>
        <p:txBody>
          <a:bodyPr wrap="square">
            <a:spAutoFit/>
          </a:bodyPr>
          <a:lstStyle/>
          <a:p>
            <a:pPr lvl="0">
              <a:defRPr/>
            </a:pPr>
            <a:r>
              <a:rPr lang="en-US" sz="500" i="1" dirty="0">
                <a:solidFill>
                  <a:srgbClr val="313130"/>
                </a:solidFill>
                <a:latin typeface="Arial" panose="020B0604020202020204" pitchFamily="34" charset="0"/>
                <a:cs typeface="Arial" panose="020B0604020202020204" pitchFamily="34" charset="0"/>
              </a:rPr>
              <a:t>Liu, Liu, et al. "</a:t>
            </a:r>
            <a:r>
              <a:rPr lang="en-US" sz="500" b="1" i="1" dirty="0">
                <a:solidFill>
                  <a:srgbClr val="313130"/>
                </a:solidFill>
                <a:latin typeface="Arial" panose="020B0604020202020204" pitchFamily="34" charset="0"/>
                <a:cs typeface="Arial" panose="020B0604020202020204" pitchFamily="34" charset="0"/>
              </a:rPr>
              <a:t>Detecting and preventing cyber insider threats: A survey</a:t>
            </a:r>
            <a:r>
              <a:rPr lang="en-US" sz="500" i="1" dirty="0">
                <a:solidFill>
                  <a:srgbClr val="313130"/>
                </a:solidFill>
                <a:latin typeface="Arial" panose="020B0604020202020204" pitchFamily="34" charset="0"/>
                <a:cs typeface="Arial" panose="020B0604020202020204" pitchFamily="34" charset="0"/>
              </a:rPr>
              <a:t>." IEEE Communications Surveys &amp; Tutorials 20.2 (2018): 1397-1417.</a:t>
            </a:r>
            <a:endParaRPr kumimoji="0" lang="en-US" sz="500" i="1" u="none" strike="noStrike" kern="1200" cap="none" spc="0" normalizeH="0" baseline="0" noProof="0" dirty="0">
              <a:ln>
                <a:noFill/>
              </a:ln>
              <a:solidFill>
                <a:srgbClr val="313130"/>
              </a:solidFill>
              <a:effectLst/>
              <a:uLnTx/>
              <a:uFillTx/>
              <a:latin typeface="Arial" panose="020B0604020202020204" pitchFamily="34" charset="0"/>
              <a:ea typeface="宋体" pitchFamily="2" charset="-122"/>
              <a:cs typeface="Arial" panose="020B0604020202020204" pitchFamily="34" charset="0"/>
            </a:endParaRPr>
          </a:p>
        </p:txBody>
      </p:sp>
      <p:sp>
        <p:nvSpPr>
          <p:cNvPr id="118" name="Rectangle 14">
            <a:extLst>
              <a:ext uri="{FF2B5EF4-FFF2-40B4-BE49-F238E27FC236}">
                <a16:creationId xmlns:a16="http://schemas.microsoft.com/office/drawing/2014/main" id="{06C47CE1-9B77-4FE3-A007-A871BB604CE4}"/>
              </a:ext>
            </a:extLst>
          </p:cNvPr>
          <p:cNvSpPr>
            <a:spLocks noChangeArrowheads="1"/>
          </p:cNvSpPr>
          <p:nvPr/>
        </p:nvSpPr>
        <p:spPr bwMode="auto">
          <a:xfrm>
            <a:off x="6473543" y="2364001"/>
            <a:ext cx="2342590" cy="207749"/>
          </a:xfrm>
          <a:prstGeom prst="rect">
            <a:avLst/>
          </a:prstGeom>
          <a:solidFill>
            <a:schemeClr val="bg1">
              <a:alpha val="30000"/>
            </a:schemeClr>
          </a:solidFill>
          <a:ln>
            <a:noFill/>
          </a:ln>
          <a:effectLst/>
          <a:extLst/>
        </p:spPr>
        <p:txBody>
          <a:bodyPr wrap="square" lIns="0" tIns="0" rIns="0" bIns="0" anchor="b">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675" b="1" i="0" u="none" strike="noStrike" kern="1200" cap="none" spc="0" normalizeH="0" baseline="0" noProof="0" dirty="0">
                <a:ln>
                  <a:noFill/>
                </a:ln>
                <a:solidFill>
                  <a:srgbClr val="000000"/>
                </a:solidFill>
                <a:effectLst/>
                <a:uLnTx/>
                <a:uFillTx/>
                <a:latin typeface="Arial" pitchFamily="34" charset="0"/>
                <a:ea typeface="+mn-ea"/>
                <a:cs typeface="Arial" pitchFamily="34" charset="0"/>
              </a:rPr>
              <a:t>Fig. </a:t>
            </a:r>
            <a:r>
              <a:rPr lang="en-US" sz="675" dirty="0">
                <a:solidFill>
                  <a:srgbClr val="000000"/>
                </a:solidFill>
                <a:latin typeface="Arial" pitchFamily="34" charset="0"/>
                <a:ea typeface="+mn-ea"/>
                <a:cs typeface="Arial" pitchFamily="34" charset="0"/>
              </a:rPr>
              <a:t>Automatically identify malicious operations so they can be intercepted</a:t>
            </a:r>
          </a:p>
        </p:txBody>
      </p:sp>
      <p:sp>
        <p:nvSpPr>
          <p:cNvPr id="119" name="Rectangle 118">
            <a:extLst>
              <a:ext uri="{FF2B5EF4-FFF2-40B4-BE49-F238E27FC236}">
                <a16:creationId xmlns:a16="http://schemas.microsoft.com/office/drawing/2014/main" id="{F6255AAF-C156-44FC-A503-F50EAA1D17CC}"/>
              </a:ext>
            </a:extLst>
          </p:cNvPr>
          <p:cNvSpPr/>
          <p:nvPr/>
        </p:nvSpPr>
        <p:spPr>
          <a:xfrm>
            <a:off x="292938" y="4205693"/>
            <a:ext cx="2532610" cy="774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marL="0" marR="0" lvl="0" indent="0" algn="l" defTabSz="914400" rtl="0" eaLnBrk="1" fontAlgn="auto" latinLnBrk="0" hangingPunct="1">
              <a:lnSpc>
                <a:spcPct val="90000"/>
              </a:lnSpc>
              <a:spcBef>
                <a:spcPct val="35000"/>
              </a:spcBef>
              <a:spcAft>
                <a:spcPts val="0"/>
              </a:spcAft>
              <a:buClr>
                <a:srgbClr val="236B9E"/>
              </a:buClr>
              <a:buSzTx/>
              <a:buFontTx/>
              <a:buNone/>
              <a:tabLst/>
              <a:defRPr/>
            </a:pPr>
            <a:r>
              <a:rPr kumimoji="0" lang="en-US" sz="800" b="1" i="0" u="none" strike="noStrike" kern="1200" cap="none" spc="0" normalizeH="0" baseline="0" noProof="0" dirty="0">
                <a:ln>
                  <a:noFill/>
                </a:ln>
                <a:solidFill>
                  <a:srgbClr val="000000"/>
                </a:solidFill>
                <a:effectLst/>
                <a:uLnTx/>
                <a:uFillTx/>
                <a:latin typeface="Arial" charset="0"/>
                <a:cs typeface="Arial" charset="0"/>
              </a:rPr>
              <a:t>Multi-dimensional behavior modeling</a:t>
            </a:r>
          </a:p>
          <a:p>
            <a:pPr marL="115888" indent="-115888" fontAlgn="auto">
              <a:lnSpc>
                <a:spcPct val="90000"/>
              </a:lnSpc>
              <a:spcBef>
                <a:spcPct val="35000"/>
              </a:spcBef>
              <a:spcAft>
                <a:spcPts val="0"/>
              </a:spcAft>
              <a:buClr>
                <a:srgbClr val="236B9E"/>
              </a:buClr>
              <a:buFont typeface="Wingdings" panose="05000000000000000000" pitchFamily="2" charset="2"/>
              <a:buChar char="§"/>
              <a:defRPr/>
            </a:pPr>
            <a:r>
              <a:rPr lang="en-US" sz="800" dirty="0">
                <a:solidFill>
                  <a:schemeClr val="tx1"/>
                </a:solidFill>
                <a:latin typeface="Arial" charset="0"/>
                <a:cs typeface="Arial" charset="0"/>
              </a:rPr>
              <a:t>5WH model: </a:t>
            </a:r>
            <a:r>
              <a:rPr lang="en-US" sz="800" dirty="0">
                <a:solidFill>
                  <a:schemeClr val="tx1"/>
                </a:solidFill>
                <a:latin typeface="Arial" panose="020B0604020202020204" pitchFamily="34" charset="0"/>
                <a:cs typeface="Arial" panose="020B0604020202020204" pitchFamily="34" charset="0"/>
              </a:rPr>
              <a:t>5W → What, Where, When, Why, Who; H → How</a:t>
            </a:r>
            <a:endParaRPr lang="en-US" sz="800" dirty="0">
              <a:solidFill>
                <a:srgbClr val="000000"/>
              </a:solidFill>
              <a:latin typeface="Arial" charset="0"/>
              <a:cs typeface="Arial" charset="0"/>
            </a:endParaRPr>
          </a:p>
          <a:p>
            <a:pPr marL="115888" lvl="0" indent="-115888" fontAlgn="auto">
              <a:lnSpc>
                <a:spcPct val="90000"/>
              </a:lnSpc>
              <a:spcBef>
                <a:spcPct val="35000"/>
              </a:spcBef>
              <a:spcAft>
                <a:spcPts val="0"/>
              </a:spcAft>
              <a:buClr>
                <a:srgbClr val="236B9E"/>
              </a:buClr>
              <a:buFont typeface="Wingdings" panose="05000000000000000000" pitchFamily="2" charset="2"/>
              <a:buChar char="§"/>
              <a:defRPr/>
            </a:pPr>
            <a:r>
              <a:rPr lang="en-US" sz="800" dirty="0">
                <a:solidFill>
                  <a:srgbClr val="000000"/>
                </a:solidFill>
                <a:latin typeface="Arial" charset="0"/>
                <a:cs typeface="Arial" charset="0"/>
              </a:rPr>
              <a:t>Construct vectors for user activities and profile information at different granularity level</a:t>
            </a:r>
          </a:p>
        </p:txBody>
      </p:sp>
      <p:pic>
        <p:nvPicPr>
          <p:cNvPr id="1026" name="Picture 2" descr="two types of insider threats">
            <a:extLst>
              <a:ext uri="{FF2B5EF4-FFF2-40B4-BE49-F238E27FC236}">
                <a16:creationId xmlns:a16="http://schemas.microsoft.com/office/drawing/2014/main" id="{00E00284-CFEF-4D12-8A38-B7A1872D42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50" t="12566" r="6150" b="9691"/>
          <a:stretch/>
        </p:blipFill>
        <p:spPr bwMode="auto">
          <a:xfrm>
            <a:off x="395288" y="1310446"/>
            <a:ext cx="1410215" cy="697037"/>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897A92F-B699-4CEB-833B-FC1AD258D006}"/>
              </a:ext>
            </a:extLst>
          </p:cNvPr>
          <p:cNvSpPr/>
          <p:nvPr/>
        </p:nvSpPr>
        <p:spPr>
          <a:xfrm>
            <a:off x="1852097" y="1584184"/>
            <a:ext cx="176374" cy="1106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20C9AF7A-79D1-43B1-A0EA-A56EF39F70DA}"/>
              </a:ext>
            </a:extLst>
          </p:cNvPr>
          <p:cNvPicPr>
            <a:picLocks noChangeAspect="1"/>
          </p:cNvPicPr>
          <p:nvPr/>
        </p:nvPicPr>
        <p:blipFill>
          <a:blip r:embed="rId5"/>
          <a:stretch>
            <a:fillRect/>
          </a:stretch>
        </p:blipFill>
        <p:spPr>
          <a:xfrm>
            <a:off x="2279357" y="1230425"/>
            <a:ext cx="202553" cy="184881"/>
          </a:xfrm>
          <a:prstGeom prst="rect">
            <a:avLst/>
          </a:prstGeom>
        </p:spPr>
      </p:pic>
      <p:pic>
        <p:nvPicPr>
          <p:cNvPr id="7" name="Picture 6">
            <a:extLst>
              <a:ext uri="{FF2B5EF4-FFF2-40B4-BE49-F238E27FC236}">
                <a16:creationId xmlns:a16="http://schemas.microsoft.com/office/drawing/2014/main" id="{DF2C4A7C-5032-42CD-9AB2-EF03BD9A3FE5}"/>
              </a:ext>
            </a:extLst>
          </p:cNvPr>
          <p:cNvPicPr>
            <a:picLocks noChangeAspect="1"/>
          </p:cNvPicPr>
          <p:nvPr/>
        </p:nvPicPr>
        <p:blipFill>
          <a:blip r:embed="rId6"/>
          <a:stretch>
            <a:fillRect/>
          </a:stretch>
        </p:blipFill>
        <p:spPr>
          <a:xfrm>
            <a:off x="4257492" y="1992350"/>
            <a:ext cx="1982409" cy="2011604"/>
          </a:xfrm>
          <a:prstGeom prst="rect">
            <a:avLst/>
          </a:prstGeom>
        </p:spPr>
      </p:pic>
      <p:sp>
        <p:nvSpPr>
          <p:cNvPr id="85" name="Rectangle 84">
            <a:extLst>
              <a:ext uri="{FF2B5EF4-FFF2-40B4-BE49-F238E27FC236}">
                <a16:creationId xmlns:a16="http://schemas.microsoft.com/office/drawing/2014/main" id="{7BCD1518-F034-431F-8603-84CA386F0568}"/>
              </a:ext>
            </a:extLst>
          </p:cNvPr>
          <p:cNvSpPr/>
          <p:nvPr/>
        </p:nvSpPr>
        <p:spPr>
          <a:xfrm>
            <a:off x="2900797" y="3178150"/>
            <a:ext cx="1480703" cy="203133"/>
          </a:xfrm>
          <a:prstGeom prst="rect">
            <a:avLst/>
          </a:prstGeom>
        </p:spPr>
        <p:txBody>
          <a:bodyPr wrap="square">
            <a:spAutoFit/>
          </a:bodyPr>
          <a:lstStyle/>
          <a:p>
            <a:pPr marL="168275" marR="0" lvl="0" indent="-168275" algn="l" defTabSz="914400" rtl="0" eaLnBrk="0" fontAlgn="base" latinLnBrk="0" hangingPunct="0">
              <a:lnSpc>
                <a:spcPct val="90000"/>
              </a:lnSpc>
              <a:spcBef>
                <a:spcPct val="35000"/>
              </a:spcBef>
              <a:spcAft>
                <a:spcPct val="0"/>
              </a:spcAft>
              <a:buClrTx/>
              <a:buSzTx/>
              <a:buFont typeface="+mj-lt"/>
              <a:buAutoNum type="arabicParenR" startAt="4"/>
              <a:tabLst>
                <a:tab pos="0" algn="l"/>
              </a:tabLst>
              <a:defRPr/>
            </a:pPr>
            <a:r>
              <a:rPr kumimoji="0" lang="en-US" sz="800" b="1"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rPr>
              <a:t>Feature Extraction</a:t>
            </a:r>
            <a:endParaRPr kumimoji="0" lang="en-US" sz="800" b="0" i="0" u="none" strike="noStrike" kern="1200" cap="none" spc="0" normalizeH="0" baseline="0" noProof="0" dirty="0">
              <a:ln>
                <a:noFill/>
              </a:ln>
              <a:solidFill>
                <a:srgbClr val="000000"/>
              </a:solidFill>
              <a:effectLst/>
              <a:uLnTx/>
              <a:uFillTx/>
              <a:latin typeface="Arial" pitchFamily="34" charset="0"/>
              <a:ea typeface="宋体" pitchFamily="2" charset="-122"/>
              <a:cs typeface="Arial" pitchFamily="34" charset="0"/>
            </a:endParaRPr>
          </a:p>
        </p:txBody>
      </p:sp>
      <p:pic>
        <p:nvPicPr>
          <p:cNvPr id="13" name="Picture 12">
            <a:extLst>
              <a:ext uri="{FF2B5EF4-FFF2-40B4-BE49-F238E27FC236}">
                <a16:creationId xmlns:a16="http://schemas.microsoft.com/office/drawing/2014/main" id="{83224D19-7AC4-4F29-B44F-BDA4D0FAB0F6}"/>
              </a:ext>
            </a:extLst>
          </p:cNvPr>
          <p:cNvPicPr>
            <a:picLocks noChangeAspect="1"/>
          </p:cNvPicPr>
          <p:nvPr/>
        </p:nvPicPr>
        <p:blipFill>
          <a:blip r:embed="rId7"/>
          <a:stretch>
            <a:fillRect/>
          </a:stretch>
        </p:blipFill>
        <p:spPr>
          <a:xfrm>
            <a:off x="541079" y="3323985"/>
            <a:ext cx="1981372" cy="871804"/>
          </a:xfrm>
          <a:prstGeom prst="rect">
            <a:avLst/>
          </a:prstGeom>
        </p:spPr>
      </p:pic>
      <p:sp>
        <p:nvSpPr>
          <p:cNvPr id="88" name="梯形 70">
            <a:extLst>
              <a:ext uri="{FF2B5EF4-FFF2-40B4-BE49-F238E27FC236}">
                <a16:creationId xmlns:a16="http://schemas.microsoft.com/office/drawing/2014/main" id="{80D7A56A-EC56-4261-B78D-C1B46FFA3F3B}"/>
              </a:ext>
            </a:extLst>
          </p:cNvPr>
          <p:cNvSpPr/>
          <p:nvPr/>
        </p:nvSpPr>
        <p:spPr>
          <a:xfrm>
            <a:off x="6574440" y="1627318"/>
            <a:ext cx="2103120" cy="679341"/>
          </a:xfrm>
          <a:prstGeom prst="trapezoid">
            <a:avLst>
              <a:gd name="adj" fmla="val 105957"/>
            </a:avLst>
          </a:prstGeom>
          <a:gradFill flip="none" rotWithShape="1">
            <a:gsLst>
              <a:gs pos="0">
                <a:srgbClr val="00B0F0">
                  <a:alpha val="30000"/>
                </a:srgbClr>
              </a:gs>
              <a:gs pos="100000">
                <a:srgbClr val="00B0F0">
                  <a:alpha val="0"/>
                  <a:lumMod val="75000"/>
                </a:srgbClr>
              </a:gs>
            </a:gsLst>
            <a:lin ang="16200000" scaled="1"/>
            <a:tileRect/>
          </a:gradFill>
          <a:ln w="9525" cap="flat" cmpd="sng" algn="ctr">
            <a:noFill/>
            <a:prstDash val="solid"/>
            <a:round/>
            <a:headEnd type="none" w="med" len="med"/>
            <a:tailEnd type="none" w="med" len="med"/>
          </a:ln>
          <a:effectLst/>
          <a:scene3d>
            <a:camera prst="orthographicFront"/>
            <a:lightRig rig="flat" dir="t"/>
          </a:scene3d>
        </p:spPr>
        <p:txBody>
          <a:bodyPr wrap="square" lIns="157169" tIns="31434" rIns="0" bIns="31434">
            <a:noAutofit/>
          </a:bodyPr>
          <a:lstStyle/>
          <a:p>
            <a:pPr>
              <a:buClr>
                <a:srgbClr val="CC9900"/>
              </a:buClr>
            </a:pPr>
            <a:endParaRPr lang="zh-CN" altLang="en-US" sz="900">
              <a:gradFill flip="none" rotWithShape="1">
                <a:gsLst>
                  <a:gs pos="0">
                    <a:srgbClr val="00B0F0"/>
                  </a:gs>
                  <a:gs pos="100000">
                    <a:srgbClr val="00FFFF"/>
                  </a:gs>
                </a:gsLst>
                <a:lin ang="16200000" scaled="1"/>
                <a:tileRect/>
              </a:gradFill>
              <a:latin typeface="微软雅黑" panose="020B0503020204020204" pitchFamily="34" charset="-122"/>
              <a:ea typeface="微软雅黑" panose="020B0503020204020204" pitchFamily="34" charset="-122"/>
            </a:endParaRPr>
          </a:p>
        </p:txBody>
      </p:sp>
      <p:sp>
        <p:nvSpPr>
          <p:cNvPr id="89" name="梯形 71">
            <a:extLst>
              <a:ext uri="{FF2B5EF4-FFF2-40B4-BE49-F238E27FC236}">
                <a16:creationId xmlns:a16="http://schemas.microsoft.com/office/drawing/2014/main" id="{8779B279-55E7-41DB-BB9E-E2E4BD9EC21D}"/>
              </a:ext>
            </a:extLst>
          </p:cNvPr>
          <p:cNvSpPr/>
          <p:nvPr/>
        </p:nvSpPr>
        <p:spPr>
          <a:xfrm>
            <a:off x="6574440" y="1086833"/>
            <a:ext cx="2103120" cy="484443"/>
          </a:xfrm>
          <a:prstGeom prst="trapezoid">
            <a:avLst>
              <a:gd name="adj" fmla="val 125186"/>
            </a:avLst>
          </a:prstGeom>
          <a:gradFill flip="none" rotWithShape="1">
            <a:gsLst>
              <a:gs pos="0">
                <a:srgbClr val="00B0F0">
                  <a:alpha val="30000"/>
                </a:srgbClr>
              </a:gs>
              <a:gs pos="100000">
                <a:srgbClr val="00B0F0">
                  <a:alpha val="0"/>
                  <a:lumMod val="75000"/>
                </a:srgbClr>
              </a:gs>
            </a:gsLst>
            <a:lin ang="16200000" scaled="1"/>
            <a:tileRect/>
          </a:gradFill>
          <a:ln w="9525" cap="flat" cmpd="sng" algn="ctr">
            <a:noFill/>
            <a:prstDash val="solid"/>
            <a:round/>
            <a:headEnd type="none" w="med" len="med"/>
            <a:tailEnd type="none" w="med" len="med"/>
          </a:ln>
          <a:effectLst/>
          <a:scene3d>
            <a:camera prst="orthographicFront"/>
            <a:lightRig rig="flat" dir="t"/>
          </a:scene3d>
        </p:spPr>
        <p:txBody>
          <a:bodyPr wrap="square" lIns="157169" tIns="31434" rIns="0" bIns="31434">
            <a:noAutofit/>
          </a:bodyPr>
          <a:lstStyle/>
          <a:p>
            <a:pPr>
              <a:buClr>
                <a:srgbClr val="CC9900"/>
              </a:buClr>
            </a:pPr>
            <a:endParaRPr lang="zh-CN" altLang="en-US" sz="900" dirty="0">
              <a:gradFill flip="none" rotWithShape="1">
                <a:gsLst>
                  <a:gs pos="0">
                    <a:srgbClr val="00B0F0"/>
                  </a:gs>
                  <a:gs pos="100000">
                    <a:srgbClr val="00FFFF"/>
                  </a:gs>
                </a:gsLst>
                <a:lin ang="16200000" scaled="1"/>
                <a:tileRect/>
              </a:gradFill>
              <a:latin typeface="微软雅黑" panose="020B0503020204020204" pitchFamily="34" charset="-122"/>
              <a:ea typeface="微软雅黑" panose="020B0503020204020204" pitchFamily="34" charset="-122"/>
            </a:endParaRPr>
          </a:p>
        </p:txBody>
      </p:sp>
      <p:sp>
        <p:nvSpPr>
          <p:cNvPr id="90" name="文本框 72">
            <a:extLst>
              <a:ext uri="{FF2B5EF4-FFF2-40B4-BE49-F238E27FC236}">
                <a16:creationId xmlns:a16="http://schemas.microsoft.com/office/drawing/2014/main" id="{D1EE7C44-72B5-4E7A-A671-3216C00895CB}"/>
              </a:ext>
            </a:extLst>
          </p:cNvPr>
          <p:cNvSpPr txBox="1"/>
          <p:nvPr/>
        </p:nvSpPr>
        <p:spPr>
          <a:xfrm>
            <a:off x="6546815" y="2033334"/>
            <a:ext cx="364390" cy="153888"/>
          </a:xfrm>
          <a:prstGeom prst="rect">
            <a:avLst/>
          </a:prstGeom>
          <a:noFill/>
        </p:spPr>
        <p:txBody>
          <a:bodyPr wrap="none" rtlCol="0">
            <a:spAutoFit/>
          </a:bodyPr>
          <a:lstStyle/>
          <a:p>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terminal</a:t>
            </a:r>
            <a:endParaRPr lang="zh-CN" altLang="en-US" sz="7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91" name="Picture 47" descr="C:\Documents and Settings\victor rozenberg\Local Settings\Temporary Internet Files\Content.IE5\6FG78AUH\MCj04339440000[1].png">
            <a:extLst>
              <a:ext uri="{FF2B5EF4-FFF2-40B4-BE49-F238E27FC236}">
                <a16:creationId xmlns:a16="http://schemas.microsoft.com/office/drawing/2014/main" id="{EAB6AA4C-8CB0-48AD-BCB0-68E037AE6ECE}"/>
              </a:ext>
            </a:extLst>
          </p:cNvPr>
          <p:cNvPicPr>
            <a:picLocks noChangeAspect="1" noChangeArrowheads="1"/>
          </p:cNvPicPr>
          <p:nvPr/>
        </p:nvPicPr>
        <p:blipFill>
          <a:blip r:embed="rId8" cstate="print"/>
          <a:stretch>
            <a:fillRect/>
          </a:stretch>
        </p:blipFill>
        <p:spPr bwMode="auto">
          <a:xfrm>
            <a:off x="6644691" y="1915459"/>
            <a:ext cx="151053" cy="145538"/>
          </a:xfrm>
          <a:prstGeom prst="rect">
            <a:avLst/>
          </a:prstGeom>
          <a:noFill/>
          <a:ln>
            <a:noFill/>
          </a:ln>
        </p:spPr>
      </p:pic>
      <p:sp>
        <p:nvSpPr>
          <p:cNvPr id="92" name="梯形 98">
            <a:extLst>
              <a:ext uri="{FF2B5EF4-FFF2-40B4-BE49-F238E27FC236}">
                <a16:creationId xmlns:a16="http://schemas.microsoft.com/office/drawing/2014/main" id="{26FE9189-3DF3-4A51-8868-FA624BA8E4C5}"/>
              </a:ext>
            </a:extLst>
          </p:cNvPr>
          <p:cNvSpPr/>
          <p:nvPr/>
        </p:nvSpPr>
        <p:spPr>
          <a:xfrm>
            <a:off x="7359237" y="1821833"/>
            <a:ext cx="1053494" cy="452210"/>
          </a:xfrm>
          <a:prstGeom prst="trapezoid">
            <a:avLst>
              <a:gd name="adj" fmla="val 42477"/>
            </a:avLst>
          </a:prstGeom>
          <a:solidFill>
            <a:srgbClr val="26B7C8">
              <a:alpha val="20000"/>
            </a:srgbClr>
          </a:solidFill>
        </p:spPr>
        <p:txBody>
          <a:bodyPr wrap="square" lIns="79837" tIns="39918" rIns="79837" bIns="39918" rtlCol="0" anchor="ctr" anchorCtr="1">
            <a:noAutofit/>
          </a:bodyPr>
          <a:lstStyle/>
          <a:p>
            <a:pPr indent="469804" fontAlgn="ctr">
              <a:buClr>
                <a:srgbClr val="FFC000"/>
              </a:buClr>
              <a:buSzPct val="60000"/>
              <a:buFont typeface="Wingdings" pitchFamily="2" charset="2"/>
              <a:buChar char="n"/>
            </a:pPr>
            <a:endParaRPr lang="zh-CN" altLang="en-US" sz="9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3" name="任意多边形 100">
            <a:extLst>
              <a:ext uri="{FF2B5EF4-FFF2-40B4-BE49-F238E27FC236}">
                <a16:creationId xmlns:a16="http://schemas.microsoft.com/office/drawing/2014/main" id="{BB4A9A96-623D-48A1-BB99-16852FB30383}"/>
              </a:ext>
            </a:extLst>
          </p:cNvPr>
          <p:cNvSpPr/>
          <p:nvPr/>
        </p:nvSpPr>
        <p:spPr>
          <a:xfrm>
            <a:off x="7681563" y="2125416"/>
            <a:ext cx="425083" cy="59428"/>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Data </a:t>
            </a:r>
            <a:r>
              <a:rPr lang="en-US" altLang="zh-CN" sz="400" b="1" dirty="0">
                <a:solidFill>
                  <a:prstClr val="black">
                    <a:lumMod val="75000"/>
                    <a:lumOff val="25000"/>
                  </a:prstClr>
                </a:solidFill>
                <a:latin typeface="微软雅黑" panose="020B0503020204020204" pitchFamily="34" charset="-122"/>
                <a:ea typeface="微软雅黑" panose="020B0503020204020204" pitchFamily="34" charset="-122"/>
              </a:rPr>
              <a:t>C</a:t>
            </a: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enter</a:t>
            </a:r>
          </a:p>
        </p:txBody>
      </p:sp>
      <p:cxnSp>
        <p:nvCxnSpPr>
          <p:cNvPr id="94" name="直接连接符 103">
            <a:extLst>
              <a:ext uri="{FF2B5EF4-FFF2-40B4-BE49-F238E27FC236}">
                <a16:creationId xmlns:a16="http://schemas.microsoft.com/office/drawing/2014/main" id="{6BF4FEE3-7EB0-4033-8FA7-D1638ABC9B1D}"/>
              </a:ext>
            </a:extLst>
          </p:cNvPr>
          <p:cNvCxnSpPr/>
          <p:nvPr/>
        </p:nvCxnSpPr>
        <p:spPr>
          <a:xfrm>
            <a:off x="7709570" y="2094011"/>
            <a:ext cx="0" cy="22974"/>
          </a:xfrm>
          <a:prstGeom prst="line">
            <a:avLst/>
          </a:prstGeom>
        </p:spPr>
        <p:style>
          <a:lnRef idx="1">
            <a:schemeClr val="accent1"/>
          </a:lnRef>
          <a:fillRef idx="0">
            <a:schemeClr val="accent1"/>
          </a:fillRef>
          <a:effectRef idx="0">
            <a:schemeClr val="accent1"/>
          </a:effectRef>
          <a:fontRef idx="minor">
            <a:schemeClr val="tx1"/>
          </a:fontRef>
        </p:style>
      </p:cxnSp>
      <p:sp>
        <p:nvSpPr>
          <p:cNvPr id="95" name="Freeform 13">
            <a:extLst>
              <a:ext uri="{FF2B5EF4-FFF2-40B4-BE49-F238E27FC236}">
                <a16:creationId xmlns:a16="http://schemas.microsoft.com/office/drawing/2014/main" id="{1FCF6ED0-730C-41B1-8C58-FC021822D31C}"/>
              </a:ext>
            </a:extLst>
          </p:cNvPr>
          <p:cNvSpPr>
            <a:spLocks noEditPoints="1"/>
          </p:cNvSpPr>
          <p:nvPr/>
        </p:nvSpPr>
        <p:spPr bwMode="auto">
          <a:xfrm>
            <a:off x="7680115" y="2010383"/>
            <a:ext cx="89305" cy="5013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bg1">
              <a:lumMod val="65000"/>
            </a:schemeClr>
          </a:solid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96" name="直接连接符 105">
            <a:extLst>
              <a:ext uri="{FF2B5EF4-FFF2-40B4-BE49-F238E27FC236}">
                <a16:creationId xmlns:a16="http://schemas.microsoft.com/office/drawing/2014/main" id="{3E55EDCF-1B23-46D0-B0C4-16A9EC832D09}"/>
              </a:ext>
            </a:extLst>
          </p:cNvPr>
          <p:cNvCxnSpPr/>
          <p:nvPr/>
        </p:nvCxnSpPr>
        <p:spPr>
          <a:xfrm>
            <a:off x="7728415" y="1941963"/>
            <a:ext cx="197" cy="72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106">
            <a:extLst>
              <a:ext uri="{FF2B5EF4-FFF2-40B4-BE49-F238E27FC236}">
                <a16:creationId xmlns:a16="http://schemas.microsoft.com/office/drawing/2014/main" id="{6605EABB-0F0A-4ABE-843E-57D8714DCDEE}"/>
              </a:ext>
            </a:extLst>
          </p:cNvPr>
          <p:cNvCxnSpPr/>
          <p:nvPr/>
        </p:nvCxnSpPr>
        <p:spPr>
          <a:xfrm>
            <a:off x="7726872" y="1880208"/>
            <a:ext cx="290675" cy="158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109">
            <a:extLst>
              <a:ext uri="{FF2B5EF4-FFF2-40B4-BE49-F238E27FC236}">
                <a16:creationId xmlns:a16="http://schemas.microsoft.com/office/drawing/2014/main" id="{034A370F-9919-46D7-99D0-42CE1578F78C}"/>
              </a:ext>
            </a:extLst>
          </p:cNvPr>
          <p:cNvCxnSpPr>
            <a:stCxn id="208" idx="4"/>
          </p:cNvCxnSpPr>
          <p:nvPr/>
        </p:nvCxnSpPr>
        <p:spPr>
          <a:xfrm flipH="1">
            <a:off x="7760595" y="1913544"/>
            <a:ext cx="263330" cy="126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11">
            <a:extLst>
              <a:ext uri="{FF2B5EF4-FFF2-40B4-BE49-F238E27FC236}">
                <a16:creationId xmlns:a16="http://schemas.microsoft.com/office/drawing/2014/main" id="{36AF4637-45DE-452B-8F05-84001BCAE906}"/>
              </a:ext>
            </a:extLst>
          </p:cNvPr>
          <p:cNvCxnSpPr/>
          <p:nvPr/>
        </p:nvCxnSpPr>
        <p:spPr>
          <a:xfrm>
            <a:off x="7689786" y="2090894"/>
            <a:ext cx="410038" cy="48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2" name="组合 387">
            <a:extLst>
              <a:ext uri="{FF2B5EF4-FFF2-40B4-BE49-F238E27FC236}">
                <a16:creationId xmlns:a16="http://schemas.microsoft.com/office/drawing/2014/main" id="{E0BB60A7-F2B6-4667-9813-F5622FADAE0A}"/>
              </a:ext>
            </a:extLst>
          </p:cNvPr>
          <p:cNvGrpSpPr/>
          <p:nvPr/>
        </p:nvGrpSpPr>
        <p:grpSpPr>
          <a:xfrm>
            <a:off x="7690908" y="1843454"/>
            <a:ext cx="73863" cy="92649"/>
            <a:chOff x="4622166" y="3061494"/>
            <a:chExt cx="489584" cy="615667"/>
          </a:xfrm>
          <a:solidFill>
            <a:schemeClr val="bg1">
              <a:lumMod val="65000"/>
            </a:schemeClr>
          </a:solidFill>
        </p:grpSpPr>
        <p:grpSp>
          <p:nvGrpSpPr>
            <p:cNvPr id="209" name="组合 376">
              <a:extLst>
                <a:ext uri="{FF2B5EF4-FFF2-40B4-BE49-F238E27FC236}">
                  <a16:creationId xmlns:a16="http://schemas.microsoft.com/office/drawing/2014/main" id="{D12850A8-6661-4575-B37D-E0855AE88EBE}"/>
                </a:ext>
              </a:extLst>
            </p:cNvPr>
            <p:cNvGrpSpPr/>
            <p:nvPr/>
          </p:nvGrpSpPr>
          <p:grpSpPr>
            <a:xfrm>
              <a:off x="4622166" y="3467100"/>
              <a:ext cx="489584" cy="210061"/>
              <a:chOff x="3298897" y="4095287"/>
              <a:chExt cx="1257750" cy="591162"/>
            </a:xfrm>
            <a:grpFill/>
          </p:grpSpPr>
          <p:sp>
            <p:nvSpPr>
              <p:cNvPr id="216" name="Freeform 13">
                <a:extLst>
                  <a:ext uri="{FF2B5EF4-FFF2-40B4-BE49-F238E27FC236}">
                    <a16:creationId xmlns:a16="http://schemas.microsoft.com/office/drawing/2014/main" id="{8CC154EE-EB6D-4B15-B0E5-9FD4D635495E}"/>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17" name="Freeform 13">
                <a:extLst>
                  <a:ext uri="{FF2B5EF4-FFF2-40B4-BE49-F238E27FC236}">
                    <a16:creationId xmlns:a16="http://schemas.microsoft.com/office/drawing/2014/main" id="{7A2BA68F-E6D1-4A3C-9EA9-572AD17196F4}"/>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nvGrpSpPr>
            <p:cNvPr id="210" name="组合 379">
              <a:extLst>
                <a:ext uri="{FF2B5EF4-FFF2-40B4-BE49-F238E27FC236}">
                  <a16:creationId xmlns:a16="http://schemas.microsoft.com/office/drawing/2014/main" id="{4D0D9C21-808C-466F-83C5-910DBD8348E7}"/>
                </a:ext>
              </a:extLst>
            </p:cNvPr>
            <p:cNvGrpSpPr/>
            <p:nvPr/>
          </p:nvGrpSpPr>
          <p:grpSpPr>
            <a:xfrm>
              <a:off x="4622166" y="3263900"/>
              <a:ext cx="489584" cy="210061"/>
              <a:chOff x="3298897" y="4095287"/>
              <a:chExt cx="1257750" cy="591162"/>
            </a:xfrm>
            <a:grpFill/>
          </p:grpSpPr>
          <p:sp>
            <p:nvSpPr>
              <p:cNvPr id="214" name="Freeform 13">
                <a:extLst>
                  <a:ext uri="{FF2B5EF4-FFF2-40B4-BE49-F238E27FC236}">
                    <a16:creationId xmlns:a16="http://schemas.microsoft.com/office/drawing/2014/main" id="{22B675AE-2BB7-4076-9362-0CC73D08DC34}"/>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15" name="Freeform 13">
                <a:extLst>
                  <a:ext uri="{FF2B5EF4-FFF2-40B4-BE49-F238E27FC236}">
                    <a16:creationId xmlns:a16="http://schemas.microsoft.com/office/drawing/2014/main" id="{7608AEC2-CF3C-41A8-B1DE-5B49CD706872}"/>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nvGrpSpPr>
            <p:cNvPr id="211" name="组合 388">
              <a:extLst>
                <a:ext uri="{FF2B5EF4-FFF2-40B4-BE49-F238E27FC236}">
                  <a16:creationId xmlns:a16="http://schemas.microsoft.com/office/drawing/2014/main" id="{759844AB-7F5D-44DB-8CE9-24AB967785E1}"/>
                </a:ext>
              </a:extLst>
            </p:cNvPr>
            <p:cNvGrpSpPr/>
            <p:nvPr/>
          </p:nvGrpSpPr>
          <p:grpSpPr>
            <a:xfrm>
              <a:off x="4622166" y="3061494"/>
              <a:ext cx="489584" cy="210061"/>
              <a:chOff x="3298897" y="4095287"/>
              <a:chExt cx="1257750" cy="591162"/>
            </a:xfrm>
            <a:grpFill/>
          </p:grpSpPr>
          <p:sp>
            <p:nvSpPr>
              <p:cNvPr id="212" name="Freeform 13">
                <a:extLst>
                  <a:ext uri="{FF2B5EF4-FFF2-40B4-BE49-F238E27FC236}">
                    <a16:creationId xmlns:a16="http://schemas.microsoft.com/office/drawing/2014/main" id="{183ACD18-3A01-41B0-9F94-FEDC92F3998A}"/>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13" name="Freeform 13">
                <a:extLst>
                  <a:ext uri="{FF2B5EF4-FFF2-40B4-BE49-F238E27FC236}">
                    <a16:creationId xmlns:a16="http://schemas.microsoft.com/office/drawing/2014/main" id="{FBD8482E-664C-4249-A5AA-130E244D5114}"/>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grpSp>
        <p:nvGrpSpPr>
          <p:cNvPr id="103" name="组合 387">
            <a:extLst>
              <a:ext uri="{FF2B5EF4-FFF2-40B4-BE49-F238E27FC236}">
                <a16:creationId xmlns:a16="http://schemas.microsoft.com/office/drawing/2014/main" id="{42D2CB06-10C9-49B7-8D17-BEE2BE2A90FE}"/>
              </a:ext>
            </a:extLst>
          </p:cNvPr>
          <p:cNvGrpSpPr/>
          <p:nvPr/>
        </p:nvGrpSpPr>
        <p:grpSpPr>
          <a:xfrm>
            <a:off x="8019324" y="1842292"/>
            <a:ext cx="64847" cy="84629"/>
            <a:chOff x="4622166" y="3061494"/>
            <a:chExt cx="489584" cy="615667"/>
          </a:xfrm>
          <a:solidFill>
            <a:schemeClr val="bg1">
              <a:lumMod val="65000"/>
            </a:schemeClr>
          </a:solidFill>
        </p:grpSpPr>
        <p:grpSp>
          <p:nvGrpSpPr>
            <p:cNvPr id="200" name="组合 376">
              <a:extLst>
                <a:ext uri="{FF2B5EF4-FFF2-40B4-BE49-F238E27FC236}">
                  <a16:creationId xmlns:a16="http://schemas.microsoft.com/office/drawing/2014/main" id="{E3D50DD3-4490-431B-97E8-0E9CC8C6CD39}"/>
                </a:ext>
              </a:extLst>
            </p:cNvPr>
            <p:cNvGrpSpPr/>
            <p:nvPr/>
          </p:nvGrpSpPr>
          <p:grpSpPr>
            <a:xfrm>
              <a:off x="4622166" y="3467100"/>
              <a:ext cx="489584" cy="210061"/>
              <a:chOff x="3298897" y="4095287"/>
              <a:chExt cx="1257750" cy="591162"/>
            </a:xfrm>
            <a:grpFill/>
          </p:grpSpPr>
          <p:sp>
            <p:nvSpPr>
              <p:cNvPr id="207" name="Freeform 13">
                <a:extLst>
                  <a:ext uri="{FF2B5EF4-FFF2-40B4-BE49-F238E27FC236}">
                    <a16:creationId xmlns:a16="http://schemas.microsoft.com/office/drawing/2014/main" id="{EDC1C80A-CB0A-4016-84FA-AF7BF64BBDC9}"/>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08" name="Freeform 13">
                <a:extLst>
                  <a:ext uri="{FF2B5EF4-FFF2-40B4-BE49-F238E27FC236}">
                    <a16:creationId xmlns:a16="http://schemas.microsoft.com/office/drawing/2014/main" id="{24FC5767-111E-48ED-A7E4-8B37B09B96E9}"/>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nvGrpSpPr>
            <p:cNvPr id="201" name="组合 379">
              <a:extLst>
                <a:ext uri="{FF2B5EF4-FFF2-40B4-BE49-F238E27FC236}">
                  <a16:creationId xmlns:a16="http://schemas.microsoft.com/office/drawing/2014/main" id="{1189BF67-8C3C-48DB-8DAA-2AA58DB9E0B2}"/>
                </a:ext>
              </a:extLst>
            </p:cNvPr>
            <p:cNvGrpSpPr/>
            <p:nvPr/>
          </p:nvGrpSpPr>
          <p:grpSpPr>
            <a:xfrm>
              <a:off x="4622166" y="3263900"/>
              <a:ext cx="489584" cy="210061"/>
              <a:chOff x="3298897" y="4095287"/>
              <a:chExt cx="1257750" cy="591162"/>
            </a:xfrm>
            <a:grpFill/>
          </p:grpSpPr>
          <p:sp>
            <p:nvSpPr>
              <p:cNvPr id="205" name="Freeform 13">
                <a:extLst>
                  <a:ext uri="{FF2B5EF4-FFF2-40B4-BE49-F238E27FC236}">
                    <a16:creationId xmlns:a16="http://schemas.microsoft.com/office/drawing/2014/main" id="{226C95BE-BB87-494A-B12E-61026C59B028}"/>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06" name="Freeform 13">
                <a:extLst>
                  <a:ext uri="{FF2B5EF4-FFF2-40B4-BE49-F238E27FC236}">
                    <a16:creationId xmlns:a16="http://schemas.microsoft.com/office/drawing/2014/main" id="{80928447-6186-4432-A541-4E3AA188C444}"/>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nvGrpSpPr>
            <p:cNvPr id="202" name="组合 388">
              <a:extLst>
                <a:ext uri="{FF2B5EF4-FFF2-40B4-BE49-F238E27FC236}">
                  <a16:creationId xmlns:a16="http://schemas.microsoft.com/office/drawing/2014/main" id="{A412D1E8-7416-4433-9F11-DB6C8FC8C2F7}"/>
                </a:ext>
              </a:extLst>
            </p:cNvPr>
            <p:cNvGrpSpPr/>
            <p:nvPr/>
          </p:nvGrpSpPr>
          <p:grpSpPr>
            <a:xfrm>
              <a:off x="4622166" y="3061494"/>
              <a:ext cx="489584" cy="210061"/>
              <a:chOff x="3298897" y="4095287"/>
              <a:chExt cx="1257750" cy="591162"/>
            </a:xfrm>
            <a:grpFill/>
          </p:grpSpPr>
          <p:sp>
            <p:nvSpPr>
              <p:cNvPr id="203" name="Freeform 13">
                <a:extLst>
                  <a:ext uri="{FF2B5EF4-FFF2-40B4-BE49-F238E27FC236}">
                    <a16:creationId xmlns:a16="http://schemas.microsoft.com/office/drawing/2014/main" id="{5553D587-717A-491A-BFFD-9AF951E112A7}"/>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sp>
            <p:nvSpPr>
              <p:cNvPr id="204" name="Freeform 13">
                <a:extLst>
                  <a:ext uri="{FF2B5EF4-FFF2-40B4-BE49-F238E27FC236}">
                    <a16:creationId xmlns:a16="http://schemas.microsoft.com/office/drawing/2014/main" id="{874DEDDB-6FE9-4DAB-BB53-91C042F12742}"/>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cs typeface="Arial" pitchFamily="34" charset="0"/>
                </a:endParaRPr>
              </a:p>
            </p:txBody>
          </p:sp>
        </p:grpSp>
      </p:grpSp>
      <p:sp>
        <p:nvSpPr>
          <p:cNvPr id="104" name="Freeform 13">
            <a:extLst>
              <a:ext uri="{FF2B5EF4-FFF2-40B4-BE49-F238E27FC236}">
                <a16:creationId xmlns:a16="http://schemas.microsoft.com/office/drawing/2014/main" id="{97372BCE-D0BC-4C64-9641-2926278103ED}"/>
              </a:ext>
            </a:extLst>
          </p:cNvPr>
          <p:cNvSpPr>
            <a:spLocks noEditPoints="1"/>
          </p:cNvSpPr>
          <p:nvPr/>
        </p:nvSpPr>
        <p:spPr bwMode="auto">
          <a:xfrm>
            <a:off x="8015437" y="2015588"/>
            <a:ext cx="89305" cy="5013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bg1">
              <a:lumMod val="65000"/>
            </a:schemeClr>
          </a:solid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5" name="直接连接符 115">
            <a:extLst>
              <a:ext uri="{FF2B5EF4-FFF2-40B4-BE49-F238E27FC236}">
                <a16:creationId xmlns:a16="http://schemas.microsoft.com/office/drawing/2014/main" id="{5326EAFC-4E80-4B38-A02F-99D9270475C7}"/>
              </a:ext>
            </a:extLst>
          </p:cNvPr>
          <p:cNvCxnSpPr/>
          <p:nvPr/>
        </p:nvCxnSpPr>
        <p:spPr>
          <a:xfrm>
            <a:off x="8056780" y="1926921"/>
            <a:ext cx="1741" cy="85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16">
            <a:extLst>
              <a:ext uri="{FF2B5EF4-FFF2-40B4-BE49-F238E27FC236}">
                <a16:creationId xmlns:a16="http://schemas.microsoft.com/office/drawing/2014/main" id="{A28CA41F-A16F-4584-B46D-259272982ECB}"/>
              </a:ext>
            </a:extLst>
          </p:cNvPr>
          <p:cNvCxnSpPr/>
          <p:nvPr/>
        </p:nvCxnSpPr>
        <p:spPr>
          <a:xfrm>
            <a:off x="7728415" y="2061873"/>
            <a:ext cx="197" cy="2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17">
            <a:extLst>
              <a:ext uri="{FF2B5EF4-FFF2-40B4-BE49-F238E27FC236}">
                <a16:creationId xmlns:a16="http://schemas.microsoft.com/office/drawing/2014/main" id="{EFB50411-CF8F-43D8-A8DF-529E84129DB7}"/>
              </a:ext>
            </a:extLst>
          </p:cNvPr>
          <p:cNvCxnSpPr/>
          <p:nvPr/>
        </p:nvCxnSpPr>
        <p:spPr>
          <a:xfrm flipH="1">
            <a:off x="8059752" y="2065725"/>
            <a:ext cx="338" cy="222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组合 521">
            <a:extLst>
              <a:ext uri="{FF2B5EF4-FFF2-40B4-BE49-F238E27FC236}">
                <a16:creationId xmlns:a16="http://schemas.microsoft.com/office/drawing/2014/main" id="{F3169A0D-DCD1-4DAF-88AA-167F630BB5CF}"/>
              </a:ext>
            </a:extLst>
          </p:cNvPr>
          <p:cNvGrpSpPr/>
          <p:nvPr/>
        </p:nvGrpSpPr>
        <p:grpSpPr>
          <a:xfrm>
            <a:off x="7682241" y="2116986"/>
            <a:ext cx="34042" cy="94386"/>
            <a:chOff x="-909638" y="971550"/>
            <a:chExt cx="909638" cy="2039938"/>
          </a:xfrm>
          <a:solidFill>
            <a:schemeClr val="bg1">
              <a:lumMod val="65000"/>
            </a:schemeClr>
          </a:solidFill>
        </p:grpSpPr>
        <p:sp>
          <p:nvSpPr>
            <p:cNvPr id="195" name="Freeform 147">
              <a:extLst>
                <a:ext uri="{FF2B5EF4-FFF2-40B4-BE49-F238E27FC236}">
                  <a16:creationId xmlns:a16="http://schemas.microsoft.com/office/drawing/2014/main" id="{B0E73CC2-F54D-45A4-AE3D-A5D62F39FA87}"/>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6" name="Freeform 148">
              <a:extLst>
                <a:ext uri="{FF2B5EF4-FFF2-40B4-BE49-F238E27FC236}">
                  <a16:creationId xmlns:a16="http://schemas.microsoft.com/office/drawing/2014/main" id="{C5EEA91B-B0FF-4C42-82F5-9D32F29F6C43}"/>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7" name="Freeform 149">
              <a:extLst>
                <a:ext uri="{FF2B5EF4-FFF2-40B4-BE49-F238E27FC236}">
                  <a16:creationId xmlns:a16="http://schemas.microsoft.com/office/drawing/2014/main" id="{A633BEC3-7FE7-4603-924F-C83823BA8C20}"/>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8" name="Freeform 150">
              <a:extLst>
                <a:ext uri="{FF2B5EF4-FFF2-40B4-BE49-F238E27FC236}">
                  <a16:creationId xmlns:a16="http://schemas.microsoft.com/office/drawing/2014/main" id="{186EC38B-5E2E-4BCA-A6B1-86A8D8446DE1}"/>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9" name="Freeform 151">
              <a:extLst>
                <a:ext uri="{FF2B5EF4-FFF2-40B4-BE49-F238E27FC236}">
                  <a16:creationId xmlns:a16="http://schemas.microsoft.com/office/drawing/2014/main" id="{BD3EF9D8-8868-4236-8CBB-6A749BC46D99}"/>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09" name="组合 521">
            <a:extLst>
              <a:ext uri="{FF2B5EF4-FFF2-40B4-BE49-F238E27FC236}">
                <a16:creationId xmlns:a16="http://schemas.microsoft.com/office/drawing/2014/main" id="{A246313E-C14E-4B1D-9C79-74B0A4642D60}"/>
              </a:ext>
            </a:extLst>
          </p:cNvPr>
          <p:cNvGrpSpPr/>
          <p:nvPr/>
        </p:nvGrpSpPr>
        <p:grpSpPr>
          <a:xfrm>
            <a:off x="7747377" y="2116724"/>
            <a:ext cx="34042" cy="94386"/>
            <a:chOff x="-909638" y="971550"/>
            <a:chExt cx="909638" cy="2039938"/>
          </a:xfrm>
          <a:solidFill>
            <a:schemeClr val="bg1">
              <a:lumMod val="65000"/>
            </a:schemeClr>
          </a:solidFill>
        </p:grpSpPr>
        <p:sp>
          <p:nvSpPr>
            <p:cNvPr id="190" name="Freeform 147">
              <a:extLst>
                <a:ext uri="{FF2B5EF4-FFF2-40B4-BE49-F238E27FC236}">
                  <a16:creationId xmlns:a16="http://schemas.microsoft.com/office/drawing/2014/main" id="{BD471888-35AA-4039-BE3B-C0B71A7355BD}"/>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1" name="Freeform 148">
              <a:extLst>
                <a:ext uri="{FF2B5EF4-FFF2-40B4-BE49-F238E27FC236}">
                  <a16:creationId xmlns:a16="http://schemas.microsoft.com/office/drawing/2014/main" id="{2DDDFE27-371F-431C-9628-9B0F6848D34F}"/>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2" name="Freeform 149">
              <a:extLst>
                <a:ext uri="{FF2B5EF4-FFF2-40B4-BE49-F238E27FC236}">
                  <a16:creationId xmlns:a16="http://schemas.microsoft.com/office/drawing/2014/main" id="{89611DA5-92BD-4350-9C1F-8B9578B09F4B}"/>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3" name="Freeform 150">
              <a:extLst>
                <a:ext uri="{FF2B5EF4-FFF2-40B4-BE49-F238E27FC236}">
                  <a16:creationId xmlns:a16="http://schemas.microsoft.com/office/drawing/2014/main" id="{5653B1C9-97EA-4059-9F7A-EFEB1D5BC943}"/>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94" name="Freeform 151">
              <a:extLst>
                <a:ext uri="{FF2B5EF4-FFF2-40B4-BE49-F238E27FC236}">
                  <a16:creationId xmlns:a16="http://schemas.microsoft.com/office/drawing/2014/main" id="{8502A896-D831-47F8-95F5-21579A3F0107}"/>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10" name="组合 521">
            <a:extLst>
              <a:ext uri="{FF2B5EF4-FFF2-40B4-BE49-F238E27FC236}">
                <a16:creationId xmlns:a16="http://schemas.microsoft.com/office/drawing/2014/main" id="{E6DD26B0-924A-4D1E-B392-9E6C41B9B4DC}"/>
              </a:ext>
            </a:extLst>
          </p:cNvPr>
          <p:cNvGrpSpPr/>
          <p:nvPr/>
        </p:nvGrpSpPr>
        <p:grpSpPr>
          <a:xfrm>
            <a:off x="8014638" y="2117474"/>
            <a:ext cx="34042" cy="94386"/>
            <a:chOff x="-909638" y="971550"/>
            <a:chExt cx="909638" cy="2039938"/>
          </a:xfrm>
          <a:solidFill>
            <a:schemeClr val="bg1">
              <a:lumMod val="65000"/>
            </a:schemeClr>
          </a:solidFill>
        </p:grpSpPr>
        <p:sp>
          <p:nvSpPr>
            <p:cNvPr id="185" name="Freeform 147">
              <a:extLst>
                <a:ext uri="{FF2B5EF4-FFF2-40B4-BE49-F238E27FC236}">
                  <a16:creationId xmlns:a16="http://schemas.microsoft.com/office/drawing/2014/main" id="{93DE5EF1-8E4B-4590-B12F-D5E5601151B0}"/>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6" name="Freeform 148">
              <a:extLst>
                <a:ext uri="{FF2B5EF4-FFF2-40B4-BE49-F238E27FC236}">
                  <a16:creationId xmlns:a16="http://schemas.microsoft.com/office/drawing/2014/main" id="{E2AA58DA-08BA-48FA-8872-06CFA6D0990A}"/>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7" name="Freeform 149">
              <a:extLst>
                <a:ext uri="{FF2B5EF4-FFF2-40B4-BE49-F238E27FC236}">
                  <a16:creationId xmlns:a16="http://schemas.microsoft.com/office/drawing/2014/main" id="{5BE31339-324C-4293-8425-39B9DFB1142B}"/>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8" name="Freeform 150">
              <a:extLst>
                <a:ext uri="{FF2B5EF4-FFF2-40B4-BE49-F238E27FC236}">
                  <a16:creationId xmlns:a16="http://schemas.microsoft.com/office/drawing/2014/main" id="{8A2EA9DC-1933-4552-8AD1-3AA1CA20B9B6}"/>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9" name="Freeform 151">
              <a:extLst>
                <a:ext uri="{FF2B5EF4-FFF2-40B4-BE49-F238E27FC236}">
                  <a16:creationId xmlns:a16="http://schemas.microsoft.com/office/drawing/2014/main" id="{470485CB-3CFE-44F4-A13B-7570C1625BE7}"/>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11" name="组合 521">
            <a:extLst>
              <a:ext uri="{FF2B5EF4-FFF2-40B4-BE49-F238E27FC236}">
                <a16:creationId xmlns:a16="http://schemas.microsoft.com/office/drawing/2014/main" id="{BE0D33F2-5704-45B3-AA6B-E476376EADF0}"/>
              </a:ext>
            </a:extLst>
          </p:cNvPr>
          <p:cNvGrpSpPr/>
          <p:nvPr/>
        </p:nvGrpSpPr>
        <p:grpSpPr>
          <a:xfrm>
            <a:off x="8079388" y="2119200"/>
            <a:ext cx="34042" cy="94386"/>
            <a:chOff x="-909638" y="971550"/>
            <a:chExt cx="909638" cy="2039938"/>
          </a:xfrm>
          <a:solidFill>
            <a:schemeClr val="bg1">
              <a:lumMod val="65000"/>
            </a:schemeClr>
          </a:solidFill>
        </p:grpSpPr>
        <p:sp>
          <p:nvSpPr>
            <p:cNvPr id="180" name="Freeform 147">
              <a:extLst>
                <a:ext uri="{FF2B5EF4-FFF2-40B4-BE49-F238E27FC236}">
                  <a16:creationId xmlns:a16="http://schemas.microsoft.com/office/drawing/2014/main" id="{047CC143-9B2E-41BA-BE8A-5050AAF856AD}"/>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1" name="Freeform 148">
              <a:extLst>
                <a:ext uri="{FF2B5EF4-FFF2-40B4-BE49-F238E27FC236}">
                  <a16:creationId xmlns:a16="http://schemas.microsoft.com/office/drawing/2014/main" id="{B8CDBDB4-2DBE-4417-9E40-48B79B4FCB9A}"/>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2" name="Freeform 149">
              <a:extLst>
                <a:ext uri="{FF2B5EF4-FFF2-40B4-BE49-F238E27FC236}">
                  <a16:creationId xmlns:a16="http://schemas.microsoft.com/office/drawing/2014/main" id="{6AD414C0-6E76-4A53-99C8-326A0B182F70}"/>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3" name="Freeform 150">
              <a:extLst>
                <a:ext uri="{FF2B5EF4-FFF2-40B4-BE49-F238E27FC236}">
                  <a16:creationId xmlns:a16="http://schemas.microsoft.com/office/drawing/2014/main" id="{7650DE8E-6894-4C3D-93F2-6C209DCB61E3}"/>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4" name="Freeform 151">
              <a:extLst>
                <a:ext uri="{FF2B5EF4-FFF2-40B4-BE49-F238E27FC236}">
                  <a16:creationId xmlns:a16="http://schemas.microsoft.com/office/drawing/2014/main" id="{BF418E3D-5325-4E0D-A8D0-9D33AAC03E74}"/>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pPr defTabSz="598608"/>
              <a:endParaRPr lang="zh-CN" altLang="en-US" sz="600" kern="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112" name="直接连接符 122">
            <a:extLst>
              <a:ext uri="{FF2B5EF4-FFF2-40B4-BE49-F238E27FC236}">
                <a16:creationId xmlns:a16="http://schemas.microsoft.com/office/drawing/2014/main" id="{59B15A73-9ABC-427A-818E-7AC18C80C9D4}"/>
              </a:ext>
            </a:extLst>
          </p:cNvPr>
          <p:cNvCxnSpPr/>
          <p:nvPr/>
        </p:nvCxnSpPr>
        <p:spPr>
          <a:xfrm>
            <a:off x="7764771" y="2092948"/>
            <a:ext cx="0" cy="2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23">
            <a:extLst>
              <a:ext uri="{FF2B5EF4-FFF2-40B4-BE49-F238E27FC236}">
                <a16:creationId xmlns:a16="http://schemas.microsoft.com/office/drawing/2014/main" id="{DB49DE11-F96E-46AE-A24E-AA11D0C58573}"/>
              </a:ext>
            </a:extLst>
          </p:cNvPr>
          <p:cNvCxnSpPr/>
          <p:nvPr/>
        </p:nvCxnSpPr>
        <p:spPr>
          <a:xfrm>
            <a:off x="8032288" y="2092948"/>
            <a:ext cx="0" cy="2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24">
            <a:extLst>
              <a:ext uri="{FF2B5EF4-FFF2-40B4-BE49-F238E27FC236}">
                <a16:creationId xmlns:a16="http://schemas.microsoft.com/office/drawing/2014/main" id="{56CEE485-BD80-4FB1-A789-95C6AA284C49}"/>
              </a:ext>
            </a:extLst>
          </p:cNvPr>
          <p:cNvCxnSpPr/>
          <p:nvPr/>
        </p:nvCxnSpPr>
        <p:spPr>
          <a:xfrm>
            <a:off x="8088449" y="2095990"/>
            <a:ext cx="0" cy="22974"/>
          </a:xfrm>
          <a:prstGeom prst="line">
            <a:avLst/>
          </a:prstGeom>
        </p:spPr>
        <p:style>
          <a:lnRef idx="1">
            <a:schemeClr val="accent1"/>
          </a:lnRef>
          <a:fillRef idx="0">
            <a:schemeClr val="accent1"/>
          </a:fillRef>
          <a:effectRef idx="0">
            <a:schemeClr val="accent1"/>
          </a:effectRef>
          <a:fontRef idx="minor">
            <a:schemeClr val="tx1"/>
          </a:fontRef>
        </p:style>
      </p:cxnSp>
      <p:grpSp>
        <p:nvGrpSpPr>
          <p:cNvPr id="115" name="组合 133">
            <a:extLst>
              <a:ext uri="{FF2B5EF4-FFF2-40B4-BE49-F238E27FC236}">
                <a16:creationId xmlns:a16="http://schemas.microsoft.com/office/drawing/2014/main" id="{95A55BBF-AB0A-44B3-96AB-BBCC6297EDD4}"/>
              </a:ext>
            </a:extLst>
          </p:cNvPr>
          <p:cNvGrpSpPr/>
          <p:nvPr/>
        </p:nvGrpSpPr>
        <p:grpSpPr>
          <a:xfrm>
            <a:off x="7735898" y="1834905"/>
            <a:ext cx="43038" cy="46707"/>
            <a:chOff x="1300551" y="4381899"/>
            <a:chExt cx="365201" cy="422010"/>
          </a:xfrm>
          <a:solidFill>
            <a:srgbClr val="FFC000"/>
          </a:solidFill>
        </p:grpSpPr>
        <p:sp>
          <p:nvSpPr>
            <p:cNvPr id="177" name="Freeform 54">
              <a:extLst>
                <a:ext uri="{FF2B5EF4-FFF2-40B4-BE49-F238E27FC236}">
                  <a16:creationId xmlns:a16="http://schemas.microsoft.com/office/drawing/2014/main" id="{B64507EC-C0E2-444D-B582-D40BAB4B647C}"/>
                </a:ext>
              </a:extLst>
            </p:cNvPr>
            <p:cNvSpPr>
              <a:spLocks noEditPoints="1"/>
            </p:cNvSpPr>
            <p:nvPr/>
          </p:nvSpPr>
          <p:spPr bwMode="auto">
            <a:xfrm>
              <a:off x="1300551" y="4381899"/>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8" name="Freeform 55">
              <a:extLst>
                <a:ext uri="{FF2B5EF4-FFF2-40B4-BE49-F238E27FC236}">
                  <a16:creationId xmlns:a16="http://schemas.microsoft.com/office/drawing/2014/main" id="{78F6B5FD-284F-4ED3-BB7C-5962DD547034}"/>
                </a:ext>
              </a:extLst>
            </p:cNvPr>
            <p:cNvSpPr>
              <a:spLocks/>
            </p:cNvSpPr>
            <p:nvPr/>
          </p:nvSpPr>
          <p:spPr bwMode="auto">
            <a:xfrm>
              <a:off x="1401995" y="4515806"/>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9" name="Freeform 56">
              <a:extLst>
                <a:ext uri="{FF2B5EF4-FFF2-40B4-BE49-F238E27FC236}">
                  <a16:creationId xmlns:a16="http://schemas.microsoft.com/office/drawing/2014/main" id="{A7A82C72-A0B1-4309-B717-B7BE8919C16A}"/>
                </a:ext>
              </a:extLst>
            </p:cNvPr>
            <p:cNvSpPr>
              <a:spLocks/>
            </p:cNvSpPr>
            <p:nvPr/>
          </p:nvSpPr>
          <p:spPr bwMode="auto">
            <a:xfrm>
              <a:off x="1361417" y="4446824"/>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16" name="组合 134">
            <a:extLst>
              <a:ext uri="{FF2B5EF4-FFF2-40B4-BE49-F238E27FC236}">
                <a16:creationId xmlns:a16="http://schemas.microsoft.com/office/drawing/2014/main" id="{BA6A4080-EE66-4913-ADA0-FB7C09402069}"/>
              </a:ext>
            </a:extLst>
          </p:cNvPr>
          <p:cNvGrpSpPr/>
          <p:nvPr/>
        </p:nvGrpSpPr>
        <p:grpSpPr>
          <a:xfrm>
            <a:off x="8065212" y="1835367"/>
            <a:ext cx="43038" cy="46707"/>
            <a:chOff x="1300551" y="4381899"/>
            <a:chExt cx="365201" cy="422010"/>
          </a:xfrm>
          <a:solidFill>
            <a:srgbClr val="FFC000"/>
          </a:solidFill>
        </p:grpSpPr>
        <p:sp>
          <p:nvSpPr>
            <p:cNvPr id="174" name="Freeform 54">
              <a:extLst>
                <a:ext uri="{FF2B5EF4-FFF2-40B4-BE49-F238E27FC236}">
                  <a16:creationId xmlns:a16="http://schemas.microsoft.com/office/drawing/2014/main" id="{D47B3558-8E34-47A8-8ABE-8A4480911B14}"/>
                </a:ext>
              </a:extLst>
            </p:cNvPr>
            <p:cNvSpPr>
              <a:spLocks noEditPoints="1"/>
            </p:cNvSpPr>
            <p:nvPr/>
          </p:nvSpPr>
          <p:spPr bwMode="auto">
            <a:xfrm>
              <a:off x="1300551" y="4381899"/>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5" name="Freeform 55">
              <a:extLst>
                <a:ext uri="{FF2B5EF4-FFF2-40B4-BE49-F238E27FC236}">
                  <a16:creationId xmlns:a16="http://schemas.microsoft.com/office/drawing/2014/main" id="{355DCA60-7DBF-4C89-9146-AAE485460057}"/>
                </a:ext>
              </a:extLst>
            </p:cNvPr>
            <p:cNvSpPr>
              <a:spLocks/>
            </p:cNvSpPr>
            <p:nvPr/>
          </p:nvSpPr>
          <p:spPr bwMode="auto">
            <a:xfrm>
              <a:off x="1401995" y="4515806"/>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6" name="Freeform 56">
              <a:extLst>
                <a:ext uri="{FF2B5EF4-FFF2-40B4-BE49-F238E27FC236}">
                  <a16:creationId xmlns:a16="http://schemas.microsoft.com/office/drawing/2014/main" id="{E3EF1E9E-F926-432D-B56F-59252DA0BA6A}"/>
                </a:ext>
              </a:extLst>
            </p:cNvPr>
            <p:cNvSpPr>
              <a:spLocks/>
            </p:cNvSpPr>
            <p:nvPr/>
          </p:nvSpPr>
          <p:spPr bwMode="auto">
            <a:xfrm>
              <a:off x="1361417" y="4446824"/>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17" name="组合 135">
            <a:extLst>
              <a:ext uri="{FF2B5EF4-FFF2-40B4-BE49-F238E27FC236}">
                <a16:creationId xmlns:a16="http://schemas.microsoft.com/office/drawing/2014/main" id="{0B318191-7BCC-4A07-9081-4A5FB53439EB}"/>
              </a:ext>
            </a:extLst>
          </p:cNvPr>
          <p:cNvGrpSpPr/>
          <p:nvPr/>
        </p:nvGrpSpPr>
        <p:grpSpPr>
          <a:xfrm>
            <a:off x="7744685" y="1995417"/>
            <a:ext cx="43038" cy="46707"/>
            <a:chOff x="1300551" y="4381899"/>
            <a:chExt cx="365201" cy="422010"/>
          </a:xfrm>
          <a:solidFill>
            <a:srgbClr val="FFC000"/>
          </a:solidFill>
        </p:grpSpPr>
        <p:sp>
          <p:nvSpPr>
            <p:cNvPr id="171" name="Freeform 54">
              <a:extLst>
                <a:ext uri="{FF2B5EF4-FFF2-40B4-BE49-F238E27FC236}">
                  <a16:creationId xmlns:a16="http://schemas.microsoft.com/office/drawing/2014/main" id="{13AD8F3A-E7CA-4318-A803-51735F6BD951}"/>
                </a:ext>
              </a:extLst>
            </p:cNvPr>
            <p:cNvSpPr>
              <a:spLocks noEditPoints="1"/>
            </p:cNvSpPr>
            <p:nvPr/>
          </p:nvSpPr>
          <p:spPr bwMode="auto">
            <a:xfrm>
              <a:off x="1300551" y="4381899"/>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2" name="Freeform 55">
              <a:extLst>
                <a:ext uri="{FF2B5EF4-FFF2-40B4-BE49-F238E27FC236}">
                  <a16:creationId xmlns:a16="http://schemas.microsoft.com/office/drawing/2014/main" id="{1F6F5D56-ABB6-4D17-AC51-BCF8EEE80D6D}"/>
                </a:ext>
              </a:extLst>
            </p:cNvPr>
            <p:cNvSpPr>
              <a:spLocks/>
            </p:cNvSpPr>
            <p:nvPr/>
          </p:nvSpPr>
          <p:spPr bwMode="auto">
            <a:xfrm>
              <a:off x="1401995" y="4515806"/>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3" name="Freeform 56">
              <a:extLst>
                <a:ext uri="{FF2B5EF4-FFF2-40B4-BE49-F238E27FC236}">
                  <a16:creationId xmlns:a16="http://schemas.microsoft.com/office/drawing/2014/main" id="{C0A33698-4565-4BD3-9998-4079D7D44D18}"/>
                </a:ext>
              </a:extLst>
            </p:cNvPr>
            <p:cNvSpPr>
              <a:spLocks/>
            </p:cNvSpPr>
            <p:nvPr/>
          </p:nvSpPr>
          <p:spPr bwMode="auto">
            <a:xfrm>
              <a:off x="1361417" y="4446824"/>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20" name="组合 136">
            <a:extLst>
              <a:ext uri="{FF2B5EF4-FFF2-40B4-BE49-F238E27FC236}">
                <a16:creationId xmlns:a16="http://schemas.microsoft.com/office/drawing/2014/main" id="{8ABC35ED-AD73-4E4D-8042-C5E8007DEE95}"/>
              </a:ext>
            </a:extLst>
          </p:cNvPr>
          <p:cNvGrpSpPr/>
          <p:nvPr/>
        </p:nvGrpSpPr>
        <p:grpSpPr>
          <a:xfrm>
            <a:off x="8076029" y="1987031"/>
            <a:ext cx="43038" cy="46707"/>
            <a:chOff x="1300551" y="4381899"/>
            <a:chExt cx="365201" cy="422010"/>
          </a:xfrm>
          <a:solidFill>
            <a:srgbClr val="FFC000"/>
          </a:solidFill>
        </p:grpSpPr>
        <p:sp>
          <p:nvSpPr>
            <p:cNvPr id="168" name="Freeform 54">
              <a:extLst>
                <a:ext uri="{FF2B5EF4-FFF2-40B4-BE49-F238E27FC236}">
                  <a16:creationId xmlns:a16="http://schemas.microsoft.com/office/drawing/2014/main" id="{6C851A6F-4B6A-4543-A01D-F87AE3546988}"/>
                </a:ext>
              </a:extLst>
            </p:cNvPr>
            <p:cNvSpPr>
              <a:spLocks noEditPoints="1"/>
            </p:cNvSpPr>
            <p:nvPr/>
          </p:nvSpPr>
          <p:spPr bwMode="auto">
            <a:xfrm>
              <a:off x="1300551" y="4381899"/>
              <a:ext cx="365201" cy="422010"/>
            </a:xfrm>
            <a:custGeom>
              <a:avLst/>
              <a:gdLst/>
              <a:ahLst/>
              <a:cxnLst>
                <a:cxn ang="0">
                  <a:pos x="180" y="34"/>
                </a:cxn>
                <a:cxn ang="0">
                  <a:pos x="180" y="34"/>
                </a:cxn>
                <a:cxn ang="0">
                  <a:pos x="90" y="0"/>
                </a:cxn>
                <a:cxn ang="0">
                  <a:pos x="0" y="34"/>
                </a:cxn>
                <a:cxn ang="0">
                  <a:pos x="0" y="34"/>
                </a:cxn>
                <a:cxn ang="0">
                  <a:pos x="0" y="54"/>
                </a:cxn>
                <a:cxn ang="0">
                  <a:pos x="0" y="82"/>
                </a:cxn>
                <a:cxn ang="0">
                  <a:pos x="4" y="110"/>
                </a:cxn>
                <a:cxn ang="0">
                  <a:pos x="8" y="122"/>
                </a:cxn>
                <a:cxn ang="0">
                  <a:pos x="12" y="134"/>
                </a:cxn>
                <a:cxn ang="0">
                  <a:pos x="12" y="134"/>
                </a:cxn>
                <a:cxn ang="0">
                  <a:pos x="24" y="156"/>
                </a:cxn>
                <a:cxn ang="0">
                  <a:pos x="32" y="168"/>
                </a:cxn>
                <a:cxn ang="0">
                  <a:pos x="42" y="178"/>
                </a:cxn>
                <a:cxn ang="0">
                  <a:pos x="52" y="186"/>
                </a:cxn>
                <a:cxn ang="0">
                  <a:pos x="62" y="194"/>
                </a:cxn>
                <a:cxn ang="0">
                  <a:pos x="76" y="202"/>
                </a:cxn>
                <a:cxn ang="0">
                  <a:pos x="90" y="208"/>
                </a:cxn>
                <a:cxn ang="0">
                  <a:pos x="90" y="208"/>
                </a:cxn>
                <a:cxn ang="0">
                  <a:pos x="104" y="202"/>
                </a:cxn>
                <a:cxn ang="0">
                  <a:pos x="116" y="194"/>
                </a:cxn>
                <a:cxn ang="0">
                  <a:pos x="128" y="186"/>
                </a:cxn>
                <a:cxn ang="0">
                  <a:pos x="138" y="178"/>
                </a:cxn>
                <a:cxn ang="0">
                  <a:pos x="146" y="168"/>
                </a:cxn>
                <a:cxn ang="0">
                  <a:pos x="154" y="156"/>
                </a:cxn>
                <a:cxn ang="0">
                  <a:pos x="166" y="134"/>
                </a:cxn>
                <a:cxn ang="0">
                  <a:pos x="166" y="134"/>
                </a:cxn>
                <a:cxn ang="0">
                  <a:pos x="170" y="122"/>
                </a:cxn>
                <a:cxn ang="0">
                  <a:pos x="174" y="110"/>
                </a:cxn>
                <a:cxn ang="0">
                  <a:pos x="178" y="82"/>
                </a:cxn>
                <a:cxn ang="0">
                  <a:pos x="180" y="54"/>
                </a:cxn>
                <a:cxn ang="0">
                  <a:pos x="180" y="34"/>
                </a:cxn>
                <a:cxn ang="0">
                  <a:pos x="180" y="34"/>
                </a:cxn>
                <a:cxn ang="0">
                  <a:pos x="160" y="48"/>
                </a:cxn>
                <a:cxn ang="0">
                  <a:pos x="160" y="48"/>
                </a:cxn>
                <a:cxn ang="0">
                  <a:pos x="158" y="88"/>
                </a:cxn>
                <a:cxn ang="0">
                  <a:pos x="154" y="110"/>
                </a:cxn>
                <a:cxn ang="0">
                  <a:pos x="150" y="126"/>
                </a:cxn>
                <a:cxn ang="0">
                  <a:pos x="150" y="126"/>
                </a:cxn>
                <a:cxn ang="0">
                  <a:pos x="138" y="146"/>
                </a:cxn>
                <a:cxn ang="0">
                  <a:pos x="126" y="162"/>
                </a:cxn>
                <a:cxn ang="0">
                  <a:pos x="108" y="178"/>
                </a:cxn>
                <a:cxn ang="0">
                  <a:pos x="100" y="184"/>
                </a:cxn>
                <a:cxn ang="0">
                  <a:pos x="90" y="188"/>
                </a:cxn>
                <a:cxn ang="0">
                  <a:pos x="90" y="188"/>
                </a:cxn>
                <a:cxn ang="0">
                  <a:pos x="80" y="184"/>
                </a:cxn>
                <a:cxn ang="0">
                  <a:pos x="70" y="178"/>
                </a:cxn>
                <a:cxn ang="0">
                  <a:pos x="54" y="162"/>
                </a:cxn>
                <a:cxn ang="0">
                  <a:pos x="40" y="146"/>
                </a:cxn>
                <a:cxn ang="0">
                  <a:pos x="30" y="126"/>
                </a:cxn>
                <a:cxn ang="0">
                  <a:pos x="30" y="126"/>
                </a:cxn>
                <a:cxn ang="0">
                  <a:pos x="24" y="110"/>
                </a:cxn>
                <a:cxn ang="0">
                  <a:pos x="20" y="88"/>
                </a:cxn>
                <a:cxn ang="0">
                  <a:pos x="18" y="48"/>
                </a:cxn>
                <a:cxn ang="0">
                  <a:pos x="90" y="20"/>
                </a:cxn>
                <a:cxn ang="0">
                  <a:pos x="162" y="48"/>
                </a:cxn>
                <a:cxn ang="0">
                  <a:pos x="160" y="48"/>
                </a:cxn>
              </a:cxnLst>
              <a:rect l="0" t="0" r="r" b="b"/>
              <a:pathLst>
                <a:path w="180" h="208">
                  <a:moveTo>
                    <a:pt x="180" y="34"/>
                  </a:moveTo>
                  <a:lnTo>
                    <a:pt x="180" y="34"/>
                  </a:lnTo>
                  <a:lnTo>
                    <a:pt x="90" y="0"/>
                  </a:lnTo>
                  <a:lnTo>
                    <a:pt x="0" y="34"/>
                  </a:lnTo>
                  <a:lnTo>
                    <a:pt x="0" y="34"/>
                  </a:lnTo>
                  <a:lnTo>
                    <a:pt x="0" y="54"/>
                  </a:lnTo>
                  <a:lnTo>
                    <a:pt x="0" y="82"/>
                  </a:lnTo>
                  <a:lnTo>
                    <a:pt x="4" y="110"/>
                  </a:lnTo>
                  <a:lnTo>
                    <a:pt x="8" y="122"/>
                  </a:lnTo>
                  <a:lnTo>
                    <a:pt x="12" y="134"/>
                  </a:lnTo>
                  <a:lnTo>
                    <a:pt x="12" y="134"/>
                  </a:lnTo>
                  <a:lnTo>
                    <a:pt x="24" y="156"/>
                  </a:lnTo>
                  <a:lnTo>
                    <a:pt x="32" y="168"/>
                  </a:lnTo>
                  <a:lnTo>
                    <a:pt x="42" y="178"/>
                  </a:lnTo>
                  <a:lnTo>
                    <a:pt x="52" y="186"/>
                  </a:lnTo>
                  <a:lnTo>
                    <a:pt x="62" y="194"/>
                  </a:lnTo>
                  <a:lnTo>
                    <a:pt x="76" y="202"/>
                  </a:lnTo>
                  <a:lnTo>
                    <a:pt x="90" y="208"/>
                  </a:lnTo>
                  <a:lnTo>
                    <a:pt x="90" y="208"/>
                  </a:lnTo>
                  <a:lnTo>
                    <a:pt x="104" y="202"/>
                  </a:lnTo>
                  <a:lnTo>
                    <a:pt x="116" y="194"/>
                  </a:lnTo>
                  <a:lnTo>
                    <a:pt x="128" y="186"/>
                  </a:lnTo>
                  <a:lnTo>
                    <a:pt x="138" y="178"/>
                  </a:lnTo>
                  <a:lnTo>
                    <a:pt x="146" y="168"/>
                  </a:lnTo>
                  <a:lnTo>
                    <a:pt x="154" y="156"/>
                  </a:lnTo>
                  <a:lnTo>
                    <a:pt x="166" y="134"/>
                  </a:lnTo>
                  <a:lnTo>
                    <a:pt x="166" y="134"/>
                  </a:lnTo>
                  <a:lnTo>
                    <a:pt x="170" y="122"/>
                  </a:lnTo>
                  <a:lnTo>
                    <a:pt x="174" y="110"/>
                  </a:lnTo>
                  <a:lnTo>
                    <a:pt x="178" y="82"/>
                  </a:lnTo>
                  <a:lnTo>
                    <a:pt x="180" y="54"/>
                  </a:lnTo>
                  <a:lnTo>
                    <a:pt x="180" y="34"/>
                  </a:lnTo>
                  <a:lnTo>
                    <a:pt x="180" y="34"/>
                  </a:lnTo>
                  <a:close/>
                  <a:moveTo>
                    <a:pt x="160" y="48"/>
                  </a:moveTo>
                  <a:lnTo>
                    <a:pt x="160" y="48"/>
                  </a:lnTo>
                  <a:lnTo>
                    <a:pt x="158" y="88"/>
                  </a:lnTo>
                  <a:lnTo>
                    <a:pt x="154" y="110"/>
                  </a:lnTo>
                  <a:lnTo>
                    <a:pt x="150" y="126"/>
                  </a:lnTo>
                  <a:lnTo>
                    <a:pt x="150" y="126"/>
                  </a:lnTo>
                  <a:lnTo>
                    <a:pt x="138" y="146"/>
                  </a:lnTo>
                  <a:lnTo>
                    <a:pt x="126" y="162"/>
                  </a:lnTo>
                  <a:lnTo>
                    <a:pt x="108" y="178"/>
                  </a:lnTo>
                  <a:lnTo>
                    <a:pt x="100" y="184"/>
                  </a:lnTo>
                  <a:lnTo>
                    <a:pt x="90" y="188"/>
                  </a:lnTo>
                  <a:lnTo>
                    <a:pt x="90" y="188"/>
                  </a:lnTo>
                  <a:lnTo>
                    <a:pt x="80" y="184"/>
                  </a:lnTo>
                  <a:lnTo>
                    <a:pt x="70" y="178"/>
                  </a:lnTo>
                  <a:lnTo>
                    <a:pt x="54" y="162"/>
                  </a:lnTo>
                  <a:lnTo>
                    <a:pt x="40" y="146"/>
                  </a:lnTo>
                  <a:lnTo>
                    <a:pt x="30" y="126"/>
                  </a:lnTo>
                  <a:lnTo>
                    <a:pt x="30" y="126"/>
                  </a:lnTo>
                  <a:lnTo>
                    <a:pt x="24" y="110"/>
                  </a:lnTo>
                  <a:lnTo>
                    <a:pt x="20" y="88"/>
                  </a:lnTo>
                  <a:lnTo>
                    <a:pt x="18" y="48"/>
                  </a:lnTo>
                  <a:lnTo>
                    <a:pt x="90" y="20"/>
                  </a:lnTo>
                  <a:lnTo>
                    <a:pt x="162" y="48"/>
                  </a:lnTo>
                  <a:lnTo>
                    <a:pt x="160" y="48"/>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69" name="Freeform 55">
              <a:extLst>
                <a:ext uri="{FF2B5EF4-FFF2-40B4-BE49-F238E27FC236}">
                  <a16:creationId xmlns:a16="http://schemas.microsoft.com/office/drawing/2014/main" id="{5CE73557-48F6-4DB6-9F9F-8C6401211DE4}"/>
                </a:ext>
              </a:extLst>
            </p:cNvPr>
            <p:cNvSpPr>
              <a:spLocks/>
            </p:cNvSpPr>
            <p:nvPr/>
          </p:nvSpPr>
          <p:spPr bwMode="auto">
            <a:xfrm>
              <a:off x="1401995" y="4515806"/>
              <a:ext cx="198832" cy="223178"/>
            </a:xfrm>
            <a:custGeom>
              <a:avLst/>
              <a:gdLst/>
              <a:ahLst/>
              <a:cxnLst>
                <a:cxn ang="0">
                  <a:pos x="0" y="74"/>
                </a:cxn>
                <a:cxn ang="0">
                  <a:pos x="0" y="74"/>
                </a:cxn>
                <a:cxn ang="0">
                  <a:pos x="8" y="86"/>
                </a:cxn>
                <a:cxn ang="0">
                  <a:pos x="16" y="94"/>
                </a:cxn>
                <a:cxn ang="0">
                  <a:pos x="28" y="102"/>
                </a:cxn>
                <a:cxn ang="0">
                  <a:pos x="40" y="110"/>
                </a:cxn>
                <a:cxn ang="0">
                  <a:pos x="40" y="110"/>
                </a:cxn>
                <a:cxn ang="0">
                  <a:pos x="56" y="100"/>
                </a:cxn>
                <a:cxn ang="0">
                  <a:pos x="70" y="88"/>
                </a:cxn>
                <a:cxn ang="0">
                  <a:pos x="80" y="72"/>
                </a:cxn>
                <a:cxn ang="0">
                  <a:pos x="90" y="56"/>
                </a:cxn>
                <a:cxn ang="0">
                  <a:pos x="90" y="56"/>
                </a:cxn>
                <a:cxn ang="0">
                  <a:pos x="94" y="44"/>
                </a:cxn>
                <a:cxn ang="0">
                  <a:pos x="96" y="30"/>
                </a:cxn>
                <a:cxn ang="0">
                  <a:pos x="98" y="0"/>
                </a:cxn>
                <a:cxn ang="0">
                  <a:pos x="0" y="74"/>
                </a:cxn>
              </a:cxnLst>
              <a:rect l="0" t="0" r="r" b="b"/>
              <a:pathLst>
                <a:path w="98" h="110">
                  <a:moveTo>
                    <a:pt x="0" y="74"/>
                  </a:moveTo>
                  <a:lnTo>
                    <a:pt x="0" y="74"/>
                  </a:lnTo>
                  <a:lnTo>
                    <a:pt x="8" y="86"/>
                  </a:lnTo>
                  <a:lnTo>
                    <a:pt x="16" y="94"/>
                  </a:lnTo>
                  <a:lnTo>
                    <a:pt x="28" y="102"/>
                  </a:lnTo>
                  <a:lnTo>
                    <a:pt x="40" y="110"/>
                  </a:lnTo>
                  <a:lnTo>
                    <a:pt x="40" y="110"/>
                  </a:lnTo>
                  <a:lnTo>
                    <a:pt x="56" y="100"/>
                  </a:lnTo>
                  <a:lnTo>
                    <a:pt x="70" y="88"/>
                  </a:lnTo>
                  <a:lnTo>
                    <a:pt x="80" y="72"/>
                  </a:lnTo>
                  <a:lnTo>
                    <a:pt x="90" y="56"/>
                  </a:lnTo>
                  <a:lnTo>
                    <a:pt x="90" y="56"/>
                  </a:lnTo>
                  <a:lnTo>
                    <a:pt x="94" y="44"/>
                  </a:lnTo>
                  <a:lnTo>
                    <a:pt x="96" y="30"/>
                  </a:lnTo>
                  <a:lnTo>
                    <a:pt x="98" y="0"/>
                  </a:lnTo>
                  <a:lnTo>
                    <a:pt x="0" y="74"/>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0" name="Freeform 56">
              <a:extLst>
                <a:ext uri="{FF2B5EF4-FFF2-40B4-BE49-F238E27FC236}">
                  <a16:creationId xmlns:a16="http://schemas.microsoft.com/office/drawing/2014/main" id="{CFDB73D5-60D0-4FD3-A1FB-9726A9EEA061}"/>
                </a:ext>
              </a:extLst>
            </p:cNvPr>
            <p:cNvSpPr>
              <a:spLocks/>
            </p:cNvSpPr>
            <p:nvPr/>
          </p:nvSpPr>
          <p:spPr bwMode="auto">
            <a:xfrm>
              <a:off x="1361417" y="4446824"/>
              <a:ext cx="227236" cy="194774"/>
            </a:xfrm>
            <a:custGeom>
              <a:avLst/>
              <a:gdLst/>
              <a:ahLst/>
              <a:cxnLst>
                <a:cxn ang="0">
                  <a:pos x="60" y="0"/>
                </a:cxn>
                <a:cxn ang="0">
                  <a:pos x="0" y="24"/>
                </a:cxn>
                <a:cxn ang="0">
                  <a:pos x="0" y="24"/>
                </a:cxn>
                <a:cxn ang="0">
                  <a:pos x="2" y="58"/>
                </a:cxn>
                <a:cxn ang="0">
                  <a:pos x="4" y="76"/>
                </a:cxn>
                <a:cxn ang="0">
                  <a:pos x="10" y="90"/>
                </a:cxn>
                <a:cxn ang="0">
                  <a:pos x="10" y="90"/>
                </a:cxn>
                <a:cxn ang="0">
                  <a:pos x="12" y="96"/>
                </a:cxn>
                <a:cxn ang="0">
                  <a:pos x="112" y="20"/>
                </a:cxn>
                <a:cxn ang="0">
                  <a:pos x="60" y="0"/>
                </a:cxn>
              </a:cxnLst>
              <a:rect l="0" t="0" r="r" b="b"/>
              <a:pathLst>
                <a:path w="112" h="96">
                  <a:moveTo>
                    <a:pt x="60" y="0"/>
                  </a:moveTo>
                  <a:lnTo>
                    <a:pt x="0" y="24"/>
                  </a:lnTo>
                  <a:lnTo>
                    <a:pt x="0" y="24"/>
                  </a:lnTo>
                  <a:lnTo>
                    <a:pt x="2" y="58"/>
                  </a:lnTo>
                  <a:lnTo>
                    <a:pt x="4" y="76"/>
                  </a:lnTo>
                  <a:lnTo>
                    <a:pt x="10" y="90"/>
                  </a:lnTo>
                  <a:lnTo>
                    <a:pt x="10" y="90"/>
                  </a:lnTo>
                  <a:lnTo>
                    <a:pt x="12" y="96"/>
                  </a:lnTo>
                  <a:lnTo>
                    <a:pt x="112" y="20"/>
                  </a:lnTo>
                  <a:lnTo>
                    <a:pt x="60" y="0"/>
                  </a:lnTo>
                  <a:close/>
                </a:path>
              </a:pathLst>
            </a:custGeom>
            <a:grpFill/>
            <a:ln w="9525">
              <a:noFill/>
              <a:round/>
              <a:headEnd/>
              <a:tailEnd/>
            </a:ln>
          </p:spPr>
          <p:txBody>
            <a:bodyPr vert="horz" wrap="square" lIns="59866" tIns="29934" rIns="59866" bIns="29934" numCol="1" anchor="t" anchorCtr="0" compatLnSpc="1">
              <a:prstTxWarp prst="textNoShape">
                <a:avLst/>
              </a:prstTxWarp>
            </a:bodyPr>
            <a:lstStyle/>
            <a:p>
              <a:endParaRPr lang="zh-CN" altLang="en-US" sz="60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21" name="组合 139">
            <a:extLst>
              <a:ext uri="{FF2B5EF4-FFF2-40B4-BE49-F238E27FC236}">
                <a16:creationId xmlns:a16="http://schemas.microsoft.com/office/drawing/2014/main" id="{CC54AA5B-EB2F-49AA-8588-CE72A5902893}"/>
              </a:ext>
            </a:extLst>
          </p:cNvPr>
          <p:cNvGrpSpPr/>
          <p:nvPr/>
        </p:nvGrpSpPr>
        <p:grpSpPr>
          <a:xfrm>
            <a:off x="8158438" y="1851072"/>
            <a:ext cx="59839" cy="72996"/>
            <a:chOff x="8106103" y="5746441"/>
            <a:chExt cx="216000" cy="216000"/>
          </a:xfrm>
        </p:grpSpPr>
        <p:sp>
          <p:nvSpPr>
            <p:cNvPr id="160" name="Oval 2324">
              <a:extLst>
                <a:ext uri="{FF2B5EF4-FFF2-40B4-BE49-F238E27FC236}">
                  <a16:creationId xmlns:a16="http://schemas.microsoft.com/office/drawing/2014/main" id="{25497CEB-4C58-42AD-A42E-D4CA2A56D4C4}"/>
                </a:ext>
              </a:extLst>
            </p:cNvPr>
            <p:cNvSpPr>
              <a:spLocks noChangeArrowheads="1"/>
            </p:cNvSpPr>
            <p:nvPr/>
          </p:nvSpPr>
          <p:spPr bwMode="auto">
            <a:xfrm>
              <a:off x="8106103" y="5746441"/>
              <a:ext cx="216000" cy="216000"/>
            </a:xfrm>
            <a:prstGeom prst="ellipse">
              <a:avLst/>
            </a:prstGeom>
            <a:solidFill>
              <a:srgbClr val="FFC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nvGrpSpPr>
            <p:cNvPr id="161" name="组合 624">
              <a:extLst>
                <a:ext uri="{FF2B5EF4-FFF2-40B4-BE49-F238E27FC236}">
                  <a16:creationId xmlns:a16="http://schemas.microsoft.com/office/drawing/2014/main" id="{1F60C0E0-3ADC-4FC1-AF59-5897BB628FC3}"/>
                </a:ext>
              </a:extLst>
            </p:cNvPr>
            <p:cNvGrpSpPr/>
            <p:nvPr/>
          </p:nvGrpSpPr>
          <p:grpSpPr>
            <a:xfrm>
              <a:off x="8151873" y="5817209"/>
              <a:ext cx="124459" cy="78061"/>
              <a:chOff x="-1618534" y="2713542"/>
              <a:chExt cx="795326" cy="527513"/>
            </a:xfrm>
            <a:solidFill>
              <a:srgbClr val="C00000"/>
            </a:solidFill>
          </p:grpSpPr>
          <p:sp>
            <p:nvSpPr>
              <p:cNvPr id="162" name="Freeform 40">
                <a:extLst>
                  <a:ext uri="{FF2B5EF4-FFF2-40B4-BE49-F238E27FC236}">
                    <a16:creationId xmlns:a16="http://schemas.microsoft.com/office/drawing/2014/main" id="{0F0D0CC2-B045-480E-8A6D-7BD83C789D83}"/>
                  </a:ext>
                </a:extLst>
              </p:cNvPr>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3" name="Freeform 41">
                <a:extLst>
                  <a:ext uri="{FF2B5EF4-FFF2-40B4-BE49-F238E27FC236}">
                    <a16:creationId xmlns:a16="http://schemas.microsoft.com/office/drawing/2014/main" id="{66196410-8A69-484F-8465-40C95DB61EFB}"/>
                  </a:ext>
                </a:extLst>
              </p:cNvPr>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Freeform 42">
                <a:extLst>
                  <a:ext uri="{FF2B5EF4-FFF2-40B4-BE49-F238E27FC236}">
                    <a16:creationId xmlns:a16="http://schemas.microsoft.com/office/drawing/2014/main" id="{107C7D57-6FB4-4EB9-BCB1-F2E6D5FB72BE}"/>
                  </a:ext>
                </a:extLst>
              </p:cNvPr>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5" name="Freeform 43">
                <a:extLst>
                  <a:ext uri="{FF2B5EF4-FFF2-40B4-BE49-F238E27FC236}">
                    <a16:creationId xmlns:a16="http://schemas.microsoft.com/office/drawing/2014/main" id="{9B980128-010E-40DF-BB3B-63808BDFA61E}"/>
                  </a:ext>
                </a:extLst>
              </p:cNvPr>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6" name="Freeform 44">
                <a:extLst>
                  <a:ext uri="{FF2B5EF4-FFF2-40B4-BE49-F238E27FC236}">
                    <a16:creationId xmlns:a16="http://schemas.microsoft.com/office/drawing/2014/main" id="{C4C73838-4050-4D2D-9A18-69DD8607518F}"/>
                  </a:ext>
                </a:extLst>
              </p:cNvPr>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7" name="Freeform 45">
                <a:extLst>
                  <a:ext uri="{FF2B5EF4-FFF2-40B4-BE49-F238E27FC236}">
                    <a16:creationId xmlns:a16="http://schemas.microsoft.com/office/drawing/2014/main" id="{D6102648-76F3-4B69-9EF9-E085EE707FD7}"/>
                  </a:ext>
                </a:extLst>
              </p:cNvPr>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defTabSz="796502">
                  <a:buClr>
                    <a:srgbClr val="CC9900"/>
                  </a:buClr>
                  <a:defRPr/>
                </a:pPr>
                <a:endParaRPr lang="zh-CN" altLang="en-US" sz="600" b="1" dirty="0">
                  <a:solidFill>
                    <a:prstClr val="black">
                      <a:lumMod val="75000"/>
                      <a:lumOff val="2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grpSp>
      </p:grpSp>
      <p:cxnSp>
        <p:nvCxnSpPr>
          <p:cNvPr id="122" name="直接连接符 140">
            <a:extLst>
              <a:ext uri="{FF2B5EF4-FFF2-40B4-BE49-F238E27FC236}">
                <a16:creationId xmlns:a16="http://schemas.microsoft.com/office/drawing/2014/main" id="{DDECA12C-D238-4305-9584-3E775C7974AB}"/>
              </a:ext>
            </a:extLst>
          </p:cNvPr>
          <p:cNvCxnSpPr/>
          <p:nvPr/>
        </p:nvCxnSpPr>
        <p:spPr>
          <a:xfrm flipV="1">
            <a:off x="8073430" y="1887135"/>
            <a:ext cx="86767" cy="868"/>
          </a:xfrm>
          <a:prstGeom prst="line">
            <a:avLst/>
          </a:prstGeom>
        </p:spPr>
        <p:style>
          <a:lnRef idx="1">
            <a:schemeClr val="accent1"/>
          </a:lnRef>
          <a:fillRef idx="0">
            <a:schemeClr val="accent1"/>
          </a:fillRef>
          <a:effectRef idx="0">
            <a:schemeClr val="accent1"/>
          </a:effectRef>
          <a:fontRef idx="minor">
            <a:schemeClr val="tx1"/>
          </a:fontRef>
        </p:style>
      </p:cxnSp>
      <p:pic>
        <p:nvPicPr>
          <p:cNvPr id="123" name="图片 143">
            <a:extLst>
              <a:ext uri="{FF2B5EF4-FFF2-40B4-BE49-F238E27FC236}">
                <a16:creationId xmlns:a16="http://schemas.microsoft.com/office/drawing/2014/main" id="{6A1AD056-8834-4E84-B4B5-512E714F1052}"/>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167553" y="1941963"/>
            <a:ext cx="57997" cy="55633"/>
          </a:xfrm>
          <a:prstGeom prst="rect">
            <a:avLst/>
          </a:prstGeom>
          <a:solidFill>
            <a:srgbClr val="FFC000"/>
          </a:solidFill>
        </p:spPr>
      </p:pic>
      <p:cxnSp>
        <p:nvCxnSpPr>
          <p:cNvPr id="124" name="直接连接符 144">
            <a:extLst>
              <a:ext uri="{FF2B5EF4-FFF2-40B4-BE49-F238E27FC236}">
                <a16:creationId xmlns:a16="http://schemas.microsoft.com/office/drawing/2014/main" id="{65D20A04-CE86-4434-B964-BF2ABCBC8F39}"/>
              </a:ext>
            </a:extLst>
          </p:cNvPr>
          <p:cNvCxnSpPr>
            <a:endCxn id="123" idx="1"/>
          </p:cNvCxnSpPr>
          <p:nvPr/>
        </p:nvCxnSpPr>
        <p:spPr>
          <a:xfrm>
            <a:off x="8079810" y="1919141"/>
            <a:ext cx="87744" cy="50639"/>
          </a:xfrm>
          <a:prstGeom prst="line">
            <a:avLst/>
          </a:prstGeom>
        </p:spPr>
        <p:style>
          <a:lnRef idx="1">
            <a:schemeClr val="accent1"/>
          </a:lnRef>
          <a:fillRef idx="0">
            <a:schemeClr val="accent1"/>
          </a:fillRef>
          <a:effectRef idx="0">
            <a:schemeClr val="accent1"/>
          </a:effectRef>
          <a:fontRef idx="minor">
            <a:schemeClr val="tx1"/>
          </a:fontRef>
        </p:style>
      </p:cxnSp>
      <p:pic>
        <p:nvPicPr>
          <p:cNvPr id="125" name="图片 146">
            <a:extLst>
              <a:ext uri="{FF2B5EF4-FFF2-40B4-BE49-F238E27FC236}">
                <a16:creationId xmlns:a16="http://schemas.microsoft.com/office/drawing/2014/main" id="{625CD3F2-719C-489D-8789-D530F992F824}"/>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590870" y="2082393"/>
            <a:ext cx="57531" cy="81169"/>
          </a:xfrm>
          <a:prstGeom prst="rect">
            <a:avLst/>
          </a:prstGeom>
        </p:spPr>
      </p:pic>
      <p:cxnSp>
        <p:nvCxnSpPr>
          <p:cNvPr id="128" name="直接连接符 147">
            <a:extLst>
              <a:ext uri="{FF2B5EF4-FFF2-40B4-BE49-F238E27FC236}">
                <a16:creationId xmlns:a16="http://schemas.microsoft.com/office/drawing/2014/main" id="{90BC9969-294F-45CB-A50A-155599565AE2}"/>
              </a:ext>
            </a:extLst>
          </p:cNvPr>
          <p:cNvCxnSpPr>
            <a:endCxn id="125" idx="0"/>
          </p:cNvCxnSpPr>
          <p:nvPr/>
        </p:nvCxnSpPr>
        <p:spPr>
          <a:xfrm flipH="1">
            <a:off x="7619635" y="2055663"/>
            <a:ext cx="62248" cy="26730"/>
          </a:xfrm>
          <a:prstGeom prst="line">
            <a:avLst/>
          </a:prstGeom>
        </p:spPr>
        <p:style>
          <a:lnRef idx="1">
            <a:schemeClr val="accent1"/>
          </a:lnRef>
          <a:fillRef idx="0">
            <a:schemeClr val="accent1"/>
          </a:fillRef>
          <a:effectRef idx="0">
            <a:schemeClr val="accent1"/>
          </a:effectRef>
          <a:fontRef idx="minor">
            <a:schemeClr val="tx1"/>
          </a:fontRef>
        </p:style>
      </p:cxnSp>
      <p:pic>
        <p:nvPicPr>
          <p:cNvPr id="129" name="图片 148">
            <a:extLst>
              <a:ext uri="{FF2B5EF4-FFF2-40B4-BE49-F238E27FC236}">
                <a16:creationId xmlns:a16="http://schemas.microsoft.com/office/drawing/2014/main" id="{403F0A4A-0F9E-4F11-962E-0BE6630BB16A}"/>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8156713" y="2064598"/>
            <a:ext cx="57531" cy="81169"/>
          </a:xfrm>
          <a:prstGeom prst="rect">
            <a:avLst/>
          </a:prstGeom>
        </p:spPr>
      </p:pic>
      <p:cxnSp>
        <p:nvCxnSpPr>
          <p:cNvPr id="130" name="直接连接符 149">
            <a:extLst>
              <a:ext uri="{FF2B5EF4-FFF2-40B4-BE49-F238E27FC236}">
                <a16:creationId xmlns:a16="http://schemas.microsoft.com/office/drawing/2014/main" id="{878A87F5-B4F8-488A-BE7B-E6968FD3D36D}"/>
              </a:ext>
            </a:extLst>
          </p:cNvPr>
          <p:cNvCxnSpPr/>
          <p:nvPr/>
        </p:nvCxnSpPr>
        <p:spPr>
          <a:xfrm flipH="1" flipV="1">
            <a:off x="8107178" y="2051616"/>
            <a:ext cx="46933" cy="42230"/>
          </a:xfrm>
          <a:prstGeom prst="line">
            <a:avLst/>
          </a:prstGeom>
        </p:spPr>
        <p:style>
          <a:lnRef idx="1">
            <a:schemeClr val="accent1"/>
          </a:lnRef>
          <a:fillRef idx="0">
            <a:schemeClr val="accent1"/>
          </a:fillRef>
          <a:effectRef idx="0">
            <a:schemeClr val="accent1"/>
          </a:effectRef>
          <a:fontRef idx="minor">
            <a:schemeClr val="tx1"/>
          </a:fontRef>
        </p:style>
      </p:cxnSp>
      <p:pic>
        <p:nvPicPr>
          <p:cNvPr id="131" name="图片 154">
            <a:extLst>
              <a:ext uri="{FF2B5EF4-FFF2-40B4-BE49-F238E27FC236}">
                <a16:creationId xmlns:a16="http://schemas.microsoft.com/office/drawing/2014/main" id="{B32D569F-0993-4BD2-8B53-BF8A0475409E}"/>
              </a:ext>
            </a:extLst>
          </p:cNvPr>
          <p:cNvPicPr>
            <a:picLocks/>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31126" y="2021052"/>
            <a:ext cx="49636" cy="55572"/>
          </a:xfrm>
          <a:prstGeom prst="rect">
            <a:avLst/>
          </a:prstGeom>
        </p:spPr>
      </p:pic>
      <p:cxnSp>
        <p:nvCxnSpPr>
          <p:cNvPr id="132" name="直接连接符 155">
            <a:extLst>
              <a:ext uri="{FF2B5EF4-FFF2-40B4-BE49-F238E27FC236}">
                <a16:creationId xmlns:a16="http://schemas.microsoft.com/office/drawing/2014/main" id="{528980A5-4587-461F-BB86-0EDCF7AC0422}"/>
              </a:ext>
            </a:extLst>
          </p:cNvPr>
          <p:cNvCxnSpPr/>
          <p:nvPr/>
        </p:nvCxnSpPr>
        <p:spPr>
          <a:xfrm flipH="1" flipV="1">
            <a:off x="8104885" y="2041353"/>
            <a:ext cx="119563" cy="10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292">
            <a:extLst>
              <a:ext uri="{FF2B5EF4-FFF2-40B4-BE49-F238E27FC236}">
                <a16:creationId xmlns:a16="http://schemas.microsoft.com/office/drawing/2014/main" id="{0150C3ED-A44D-4966-95B6-1C8A3119E161}"/>
              </a:ext>
            </a:extLst>
          </p:cNvPr>
          <p:cNvCxnSpPr>
            <a:cxnSpLocks/>
          </p:cNvCxnSpPr>
          <p:nvPr/>
        </p:nvCxnSpPr>
        <p:spPr>
          <a:xfrm flipH="1">
            <a:off x="6857372" y="1924067"/>
            <a:ext cx="548640" cy="0"/>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4" name="直接连接符 293">
            <a:extLst>
              <a:ext uri="{FF2B5EF4-FFF2-40B4-BE49-F238E27FC236}">
                <a16:creationId xmlns:a16="http://schemas.microsoft.com/office/drawing/2014/main" id="{B918E8A0-3934-4BE2-9FCD-67CFAFAEA648}"/>
              </a:ext>
            </a:extLst>
          </p:cNvPr>
          <p:cNvCxnSpPr>
            <a:cxnSpLocks/>
          </p:cNvCxnSpPr>
          <p:nvPr/>
        </p:nvCxnSpPr>
        <p:spPr>
          <a:xfrm flipH="1" flipV="1">
            <a:off x="6857372" y="2109359"/>
            <a:ext cx="548640" cy="0"/>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6" name="任意多边形 295">
            <a:extLst>
              <a:ext uri="{FF2B5EF4-FFF2-40B4-BE49-F238E27FC236}">
                <a16:creationId xmlns:a16="http://schemas.microsoft.com/office/drawing/2014/main" id="{30271DE3-DAF5-4F21-9E30-A811A49DB093}"/>
              </a:ext>
            </a:extLst>
          </p:cNvPr>
          <p:cNvSpPr/>
          <p:nvPr/>
        </p:nvSpPr>
        <p:spPr>
          <a:xfrm>
            <a:off x="6846530" y="1925900"/>
            <a:ext cx="514547" cy="190283"/>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00" b="1" dirty="0">
                <a:solidFill>
                  <a:prstClr val="black">
                    <a:lumMod val="75000"/>
                    <a:lumOff val="25000"/>
                  </a:prstClr>
                </a:solidFill>
                <a:latin typeface="微软雅黑" panose="020B0503020204020204" pitchFamily="34" charset="-122"/>
                <a:ea typeface="微软雅黑" panose="020B0503020204020204" pitchFamily="34" charset="-122"/>
              </a:rPr>
              <a:t>O&amp;M channel</a:t>
            </a:r>
          </a:p>
        </p:txBody>
      </p:sp>
      <p:sp>
        <p:nvSpPr>
          <p:cNvPr id="137" name="任意多边形 296">
            <a:extLst>
              <a:ext uri="{FF2B5EF4-FFF2-40B4-BE49-F238E27FC236}">
                <a16:creationId xmlns:a16="http://schemas.microsoft.com/office/drawing/2014/main" id="{0A836EA6-D1F5-4BC0-8FC3-D54C6001B9D7}"/>
              </a:ext>
            </a:extLst>
          </p:cNvPr>
          <p:cNvSpPr/>
          <p:nvPr/>
        </p:nvSpPr>
        <p:spPr>
          <a:xfrm>
            <a:off x="7686551" y="2027318"/>
            <a:ext cx="425083" cy="59428"/>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Server</a:t>
            </a:r>
          </a:p>
        </p:txBody>
      </p:sp>
      <p:sp>
        <p:nvSpPr>
          <p:cNvPr id="138" name="任意多边形 297">
            <a:extLst>
              <a:ext uri="{FF2B5EF4-FFF2-40B4-BE49-F238E27FC236}">
                <a16:creationId xmlns:a16="http://schemas.microsoft.com/office/drawing/2014/main" id="{AB620E6A-14A1-4690-B661-6DAAF5853904}"/>
              </a:ext>
            </a:extLst>
          </p:cNvPr>
          <p:cNvSpPr/>
          <p:nvPr/>
        </p:nvSpPr>
        <p:spPr>
          <a:xfrm>
            <a:off x="7359831" y="1963162"/>
            <a:ext cx="425083" cy="128425"/>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Network devices</a:t>
            </a:r>
          </a:p>
        </p:txBody>
      </p:sp>
      <p:sp>
        <p:nvSpPr>
          <p:cNvPr id="139" name="任意多边形 298">
            <a:extLst>
              <a:ext uri="{FF2B5EF4-FFF2-40B4-BE49-F238E27FC236}">
                <a16:creationId xmlns:a16="http://schemas.microsoft.com/office/drawing/2014/main" id="{B9B77B8D-3E4B-44A8-AC37-311449A4F43B}"/>
              </a:ext>
            </a:extLst>
          </p:cNvPr>
          <p:cNvSpPr/>
          <p:nvPr/>
        </p:nvSpPr>
        <p:spPr>
          <a:xfrm>
            <a:off x="7330130" y="1795211"/>
            <a:ext cx="467946" cy="111201"/>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Safety equipment</a:t>
            </a:r>
          </a:p>
        </p:txBody>
      </p:sp>
      <p:sp>
        <p:nvSpPr>
          <p:cNvPr id="140" name="任意多边形 299">
            <a:extLst>
              <a:ext uri="{FF2B5EF4-FFF2-40B4-BE49-F238E27FC236}">
                <a16:creationId xmlns:a16="http://schemas.microsoft.com/office/drawing/2014/main" id="{94E3A065-87BB-4064-8FC1-D4B008CBEC85}"/>
              </a:ext>
            </a:extLst>
          </p:cNvPr>
          <p:cNvSpPr/>
          <p:nvPr/>
        </p:nvSpPr>
        <p:spPr>
          <a:xfrm>
            <a:off x="8169444" y="2100586"/>
            <a:ext cx="276626" cy="60385"/>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 b="1" dirty="0">
                <a:solidFill>
                  <a:prstClr val="black">
                    <a:lumMod val="75000"/>
                    <a:lumOff val="25000"/>
                  </a:prstClr>
                </a:solidFill>
                <a:latin typeface="微软雅黑" panose="020B0503020204020204" pitchFamily="34" charset="-122"/>
                <a:ea typeface="微软雅黑" panose="020B0503020204020204" pitchFamily="34" charset="-122"/>
              </a:rPr>
              <a:t>DB</a:t>
            </a:r>
            <a:endPar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1" name="下箭头 370">
            <a:extLst>
              <a:ext uri="{FF2B5EF4-FFF2-40B4-BE49-F238E27FC236}">
                <a16:creationId xmlns:a16="http://schemas.microsoft.com/office/drawing/2014/main" id="{6379D9B8-41DF-4309-BD22-5D6F9A2AE9EB}"/>
              </a:ext>
            </a:extLst>
          </p:cNvPr>
          <p:cNvSpPr/>
          <p:nvPr/>
        </p:nvSpPr>
        <p:spPr>
          <a:xfrm rot="10800000">
            <a:off x="8282185" y="1601893"/>
            <a:ext cx="171502" cy="355432"/>
          </a:xfrm>
          <a:prstGeom prst="down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cap="flat" cmpd="sng" algn="ctr">
            <a:noFill/>
            <a:prstDash val="solid"/>
            <a:round/>
            <a:headEnd type="none" w="med" len="med"/>
            <a:tailEnd type="none" w="med" len="med"/>
          </a:ln>
          <a:effectLst/>
          <a:scene3d>
            <a:camera prst="orthographicFront"/>
            <a:lightRig rig="flat" dir="t"/>
          </a:scene3d>
        </p:spPr>
        <p:txBody>
          <a:bodyPr lIns="117850" tIns="23571" rIns="0" bIns="23571"/>
          <a:lstStyle/>
          <a:p>
            <a:pPr algn="ctr" defTabSz="798199">
              <a:buClr>
                <a:srgbClr val="CC9900"/>
              </a:buClr>
            </a:pPr>
            <a:endParaRPr lang="zh-CN" altLang="en-US" sz="900">
              <a:gradFill flip="none" rotWithShape="1">
                <a:gsLst>
                  <a:gs pos="0">
                    <a:srgbClr val="00B0F0"/>
                  </a:gs>
                  <a:gs pos="100000">
                    <a:srgbClr val="00FFFF"/>
                  </a:gs>
                </a:gsLst>
                <a:lin ang="16200000" scaled="1"/>
                <a:tileRect/>
              </a:gradFill>
              <a:latin typeface="Akkurat Pro Light" panose="020B0404020101020102" pitchFamily="34" charset="0"/>
              <a:ea typeface="微软雅黑" pitchFamily="34" charset="-122"/>
            </a:endParaRPr>
          </a:p>
        </p:txBody>
      </p:sp>
      <p:sp>
        <p:nvSpPr>
          <p:cNvPr id="147" name="文本框 331">
            <a:extLst>
              <a:ext uri="{FF2B5EF4-FFF2-40B4-BE49-F238E27FC236}">
                <a16:creationId xmlns:a16="http://schemas.microsoft.com/office/drawing/2014/main" id="{FD36DA69-080F-44EB-A4A0-1EE27EFF15D7}"/>
              </a:ext>
            </a:extLst>
          </p:cNvPr>
          <p:cNvSpPr txBox="1">
            <a:spLocks noChangeArrowheads="1"/>
          </p:cNvSpPr>
          <p:nvPr/>
        </p:nvSpPr>
        <p:spPr bwMode="auto">
          <a:xfrm>
            <a:off x="7612478" y="1531573"/>
            <a:ext cx="10735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kumimoji="1" sz="1200">
                <a:solidFill>
                  <a:schemeClr val="tx1"/>
                </a:solidFill>
                <a:latin typeface="FrutigerNext LT Regular" panose="020B0503040504020204" pitchFamily="34" charset="0"/>
                <a:ea typeface="宋体" panose="02010600030101010101" pitchFamily="2" charset="-122"/>
              </a:defRPr>
            </a:lvl1pPr>
            <a:lvl2pPr marL="742950" indent="-285750">
              <a:defRPr kumimoji="1" sz="1200">
                <a:solidFill>
                  <a:schemeClr val="tx1"/>
                </a:solidFill>
                <a:latin typeface="FrutigerNext LT Regular" panose="020B0503040504020204" pitchFamily="34" charset="0"/>
                <a:ea typeface="宋体" panose="02010600030101010101" pitchFamily="2" charset="-122"/>
              </a:defRPr>
            </a:lvl2pPr>
            <a:lvl3pPr marL="1143000" indent="-228600">
              <a:defRPr kumimoji="1" sz="1200">
                <a:solidFill>
                  <a:schemeClr val="tx1"/>
                </a:solidFill>
                <a:latin typeface="FrutigerNext LT Regular" panose="020B0503040504020204" pitchFamily="34" charset="0"/>
                <a:ea typeface="宋体" panose="02010600030101010101" pitchFamily="2" charset="-122"/>
              </a:defRPr>
            </a:lvl3pPr>
            <a:lvl4pPr marL="1600200" indent="-228600">
              <a:defRPr kumimoji="1" sz="1200">
                <a:solidFill>
                  <a:schemeClr val="tx1"/>
                </a:solidFill>
                <a:latin typeface="FrutigerNext LT Regular" panose="020B0503040504020204" pitchFamily="34" charset="0"/>
                <a:ea typeface="宋体" panose="02010600030101010101" pitchFamily="2" charset="-122"/>
              </a:defRPr>
            </a:lvl4pPr>
            <a:lvl5pPr marL="2057400" indent="-228600">
              <a:defRPr kumimoji="1" sz="12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9pPr>
          </a:lstStyle>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Operation log</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Change Content</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Personnel and rights</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0" indent="0" defTabSz="806282" eaLnBrk="0" hangingPunct="0">
              <a:defRPr/>
            </a:pPr>
            <a:r>
              <a:rPr lang="en-US"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a:t>
            </a:r>
          </a:p>
        </p:txBody>
      </p:sp>
      <p:grpSp>
        <p:nvGrpSpPr>
          <p:cNvPr id="148" name="组合 13">
            <a:extLst>
              <a:ext uri="{FF2B5EF4-FFF2-40B4-BE49-F238E27FC236}">
                <a16:creationId xmlns:a16="http://schemas.microsoft.com/office/drawing/2014/main" id="{1E676E32-8BCF-4535-9281-F68FFD1085C6}"/>
              </a:ext>
            </a:extLst>
          </p:cNvPr>
          <p:cNvGrpSpPr/>
          <p:nvPr/>
        </p:nvGrpSpPr>
        <p:grpSpPr>
          <a:xfrm>
            <a:off x="7996631" y="1271997"/>
            <a:ext cx="497830" cy="210137"/>
            <a:chOff x="3531584" y="2006253"/>
            <a:chExt cx="983100" cy="378533"/>
          </a:xfrm>
        </p:grpSpPr>
        <p:sp>
          <p:nvSpPr>
            <p:cNvPr id="158" name="椭圆 12">
              <a:extLst>
                <a:ext uri="{FF2B5EF4-FFF2-40B4-BE49-F238E27FC236}">
                  <a16:creationId xmlns:a16="http://schemas.microsoft.com/office/drawing/2014/main" id="{B7D57AC4-F957-41C0-B8F8-0AAA343316EC}"/>
                </a:ext>
              </a:extLst>
            </p:cNvPr>
            <p:cNvSpPr/>
            <p:nvPr/>
          </p:nvSpPr>
          <p:spPr>
            <a:xfrm>
              <a:off x="3739513" y="2006253"/>
              <a:ext cx="507193" cy="376585"/>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59" name="任意多边形 480">
              <a:extLst>
                <a:ext uri="{FF2B5EF4-FFF2-40B4-BE49-F238E27FC236}">
                  <a16:creationId xmlns:a16="http://schemas.microsoft.com/office/drawing/2014/main" id="{C7835270-F4AA-4D8F-8E15-BDAB81A65102}"/>
                </a:ext>
              </a:extLst>
            </p:cNvPr>
            <p:cNvSpPr/>
            <p:nvPr/>
          </p:nvSpPr>
          <p:spPr>
            <a:xfrm>
              <a:off x="3531584" y="2011960"/>
              <a:ext cx="983100" cy="372826"/>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Data extraction/</a:t>
              </a:r>
              <a:endParaRPr lang="en-US" altLang="zh-CN" sz="400" b="1" dirty="0">
                <a:solidFill>
                  <a:prstClr val="black">
                    <a:lumMod val="75000"/>
                    <a:lumOff val="25000"/>
                  </a:prstClr>
                </a:solidFill>
                <a:latin typeface="微软雅黑" panose="020B0503020204020204" pitchFamily="34" charset="-122"/>
                <a:ea typeface="微软雅黑" panose="020B0503020204020204" pitchFamily="34" charset="-122"/>
              </a:endParaRPr>
            </a:p>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integration</a:t>
              </a:r>
            </a:p>
          </p:txBody>
        </p:sp>
      </p:grpSp>
      <p:grpSp>
        <p:nvGrpSpPr>
          <p:cNvPr id="149" name="组合 481">
            <a:extLst>
              <a:ext uri="{FF2B5EF4-FFF2-40B4-BE49-F238E27FC236}">
                <a16:creationId xmlns:a16="http://schemas.microsoft.com/office/drawing/2014/main" id="{E18596AA-AD05-44BC-B1DA-BF7260496BEF}"/>
              </a:ext>
            </a:extLst>
          </p:cNvPr>
          <p:cNvGrpSpPr/>
          <p:nvPr/>
        </p:nvGrpSpPr>
        <p:grpSpPr>
          <a:xfrm>
            <a:off x="6819900" y="1271997"/>
            <a:ext cx="402143" cy="209056"/>
            <a:chOff x="3574413" y="2006253"/>
            <a:chExt cx="794140" cy="376585"/>
          </a:xfrm>
        </p:grpSpPr>
        <p:sp>
          <p:nvSpPr>
            <p:cNvPr id="156" name="椭圆 482">
              <a:extLst>
                <a:ext uri="{FF2B5EF4-FFF2-40B4-BE49-F238E27FC236}">
                  <a16:creationId xmlns:a16="http://schemas.microsoft.com/office/drawing/2014/main" id="{CB95859A-334C-4746-960B-3D92D99CC0FF}"/>
                </a:ext>
              </a:extLst>
            </p:cNvPr>
            <p:cNvSpPr/>
            <p:nvPr/>
          </p:nvSpPr>
          <p:spPr>
            <a:xfrm>
              <a:off x="3739513" y="2006253"/>
              <a:ext cx="507193" cy="376585"/>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57" name="任意多边形 483">
              <a:extLst>
                <a:ext uri="{FF2B5EF4-FFF2-40B4-BE49-F238E27FC236}">
                  <a16:creationId xmlns:a16="http://schemas.microsoft.com/office/drawing/2014/main" id="{ABC2B321-C4C5-40A2-909B-FA66B137FE57}"/>
                </a:ext>
              </a:extLst>
            </p:cNvPr>
            <p:cNvSpPr/>
            <p:nvPr/>
          </p:nvSpPr>
          <p:spPr>
            <a:xfrm>
              <a:off x="3574413" y="2012988"/>
              <a:ext cx="794140" cy="354466"/>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security interceptor</a:t>
              </a:r>
            </a:p>
          </p:txBody>
        </p:sp>
      </p:grpSp>
      <p:sp>
        <p:nvSpPr>
          <p:cNvPr id="150" name="文本框 331">
            <a:extLst>
              <a:ext uri="{FF2B5EF4-FFF2-40B4-BE49-F238E27FC236}">
                <a16:creationId xmlns:a16="http://schemas.microsoft.com/office/drawing/2014/main" id="{D9F62805-AE83-4E32-B5E0-67D47E43FAC7}"/>
              </a:ext>
            </a:extLst>
          </p:cNvPr>
          <p:cNvSpPr txBox="1">
            <a:spLocks noChangeArrowheads="1"/>
          </p:cNvSpPr>
          <p:nvPr/>
        </p:nvSpPr>
        <p:spPr bwMode="auto">
          <a:xfrm>
            <a:off x="6528955" y="1531573"/>
            <a:ext cx="9874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kumimoji="1" sz="1200">
                <a:solidFill>
                  <a:schemeClr val="tx1"/>
                </a:solidFill>
                <a:latin typeface="FrutigerNext LT Regular" panose="020B0503040504020204" pitchFamily="34" charset="0"/>
                <a:ea typeface="宋体" panose="02010600030101010101" pitchFamily="2" charset="-122"/>
              </a:defRPr>
            </a:lvl1pPr>
            <a:lvl2pPr marL="742950" indent="-285750">
              <a:defRPr kumimoji="1" sz="1200">
                <a:solidFill>
                  <a:schemeClr val="tx1"/>
                </a:solidFill>
                <a:latin typeface="FrutigerNext LT Regular" panose="020B0503040504020204" pitchFamily="34" charset="0"/>
                <a:ea typeface="宋体" panose="02010600030101010101" pitchFamily="2" charset="-122"/>
              </a:defRPr>
            </a:lvl2pPr>
            <a:lvl3pPr marL="1143000" indent="-228600">
              <a:defRPr kumimoji="1" sz="1200">
                <a:solidFill>
                  <a:schemeClr val="tx1"/>
                </a:solidFill>
                <a:latin typeface="FrutigerNext LT Regular" panose="020B0503040504020204" pitchFamily="34" charset="0"/>
                <a:ea typeface="宋体" panose="02010600030101010101" pitchFamily="2" charset="-122"/>
              </a:defRPr>
            </a:lvl3pPr>
            <a:lvl4pPr marL="1600200" indent="-228600">
              <a:defRPr kumimoji="1" sz="1200">
                <a:solidFill>
                  <a:schemeClr val="tx1"/>
                </a:solidFill>
                <a:latin typeface="FrutigerNext LT Regular" panose="020B0503040504020204" pitchFamily="34" charset="0"/>
                <a:ea typeface="宋体" panose="02010600030101010101" pitchFamily="2" charset="-122"/>
              </a:defRPr>
            </a:lvl4pPr>
            <a:lvl5pPr marL="2057400" indent="-228600">
              <a:defRPr kumimoji="1" sz="12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kumimoji="1" sz="1200">
                <a:solidFill>
                  <a:schemeClr val="tx1"/>
                </a:solidFill>
                <a:latin typeface="FrutigerNext LT Regular" panose="020B0503040504020204" pitchFamily="34" charset="0"/>
                <a:ea typeface="宋体" panose="02010600030101010101" pitchFamily="2" charset="-122"/>
              </a:defRPr>
            </a:lvl9pPr>
          </a:lstStyle>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Blocklist and trustlist</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Change </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151178" indent="-151178" defTabSz="806282" eaLnBrk="0" hangingPunct="0">
              <a:buFont typeface="Arial" panose="020B0604020202020204" pitchFamily="34" charset="0"/>
              <a:buChar char="•"/>
              <a:defRPr/>
            </a:pPr>
            <a:r>
              <a:rPr lang="zh-CN"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Resource isolation</a:t>
            </a:r>
            <a:endParaRPr lang="en-US" altLang="zh-CN" sz="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0" indent="0" defTabSz="806282" eaLnBrk="0" hangingPunct="0">
              <a:defRPr/>
            </a:pPr>
            <a:r>
              <a:rPr lang="en-US" altLang="en-US" sz="400" kern="0" dirty="0">
                <a:solidFill>
                  <a:prstClr val="black"/>
                </a:solidFill>
                <a:latin typeface="Arial" panose="020B0604020202020204" pitchFamily="34" charset="0"/>
                <a:ea typeface="微软雅黑" panose="020B0503020204020204" pitchFamily="34" charset="-122"/>
                <a:cs typeface="Arial" panose="020B0604020202020204" pitchFamily="34" charset="0"/>
              </a:rPr>
              <a:t>......</a:t>
            </a:r>
          </a:p>
        </p:txBody>
      </p:sp>
      <p:sp>
        <p:nvSpPr>
          <p:cNvPr id="152" name="下箭头 486">
            <a:extLst>
              <a:ext uri="{FF2B5EF4-FFF2-40B4-BE49-F238E27FC236}">
                <a16:creationId xmlns:a16="http://schemas.microsoft.com/office/drawing/2014/main" id="{A1288256-E7A2-4796-9A65-3F78ECEF4FF8}"/>
              </a:ext>
            </a:extLst>
          </p:cNvPr>
          <p:cNvSpPr/>
          <p:nvPr/>
        </p:nvSpPr>
        <p:spPr>
          <a:xfrm rot="5400000">
            <a:off x="7938004" y="1271948"/>
            <a:ext cx="109735" cy="191335"/>
          </a:xfrm>
          <a:prstGeom prst="down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cap="flat" cmpd="sng" algn="ctr">
            <a:noFill/>
            <a:prstDash val="solid"/>
            <a:round/>
            <a:headEnd type="none" w="med" len="med"/>
            <a:tailEnd type="none" w="med" len="med"/>
          </a:ln>
          <a:effectLst/>
          <a:scene3d>
            <a:camera prst="orthographicFront"/>
            <a:lightRig rig="flat" dir="t"/>
          </a:scene3d>
        </p:spPr>
        <p:txBody>
          <a:bodyPr lIns="117850" tIns="23571" rIns="0" bIns="23571"/>
          <a:lstStyle/>
          <a:p>
            <a:pPr algn="ctr" defTabSz="798199">
              <a:buClr>
                <a:srgbClr val="CC9900"/>
              </a:buClr>
            </a:pPr>
            <a:endParaRPr lang="zh-CN" altLang="en-US" sz="900">
              <a:gradFill flip="none" rotWithShape="1">
                <a:gsLst>
                  <a:gs pos="0">
                    <a:srgbClr val="00B0F0"/>
                  </a:gs>
                  <a:gs pos="100000">
                    <a:srgbClr val="00FFFF"/>
                  </a:gs>
                </a:gsLst>
                <a:lin ang="16200000" scaled="1"/>
                <a:tileRect/>
              </a:gradFill>
              <a:latin typeface="Akkurat Pro Light" panose="020B0404020101020102" pitchFamily="34" charset="0"/>
              <a:ea typeface="微软雅黑" pitchFamily="34" charset="-122"/>
            </a:endParaRPr>
          </a:p>
        </p:txBody>
      </p:sp>
      <p:sp>
        <p:nvSpPr>
          <p:cNvPr id="153" name="下箭头 487">
            <a:extLst>
              <a:ext uri="{FF2B5EF4-FFF2-40B4-BE49-F238E27FC236}">
                <a16:creationId xmlns:a16="http://schemas.microsoft.com/office/drawing/2014/main" id="{766FEB91-1353-44B4-8CA5-A4A874CBCBCA}"/>
              </a:ext>
            </a:extLst>
          </p:cNvPr>
          <p:cNvSpPr/>
          <p:nvPr/>
        </p:nvSpPr>
        <p:spPr>
          <a:xfrm rot="5400000">
            <a:off x="7206706" y="1266412"/>
            <a:ext cx="109735" cy="191335"/>
          </a:xfrm>
          <a:prstGeom prst="down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cap="flat" cmpd="sng" algn="ctr">
            <a:noFill/>
            <a:prstDash val="solid"/>
            <a:round/>
            <a:headEnd type="none" w="med" len="med"/>
            <a:tailEnd type="none" w="med" len="med"/>
          </a:ln>
          <a:effectLst/>
          <a:scene3d>
            <a:camera prst="orthographicFront"/>
            <a:lightRig rig="flat" dir="t"/>
          </a:scene3d>
        </p:spPr>
        <p:txBody>
          <a:bodyPr lIns="117850" tIns="23571" rIns="0" bIns="23571"/>
          <a:lstStyle/>
          <a:p>
            <a:pPr algn="ctr" defTabSz="798199">
              <a:buClr>
                <a:srgbClr val="CC9900"/>
              </a:buClr>
            </a:pPr>
            <a:endParaRPr lang="zh-CN" altLang="en-US" sz="900">
              <a:gradFill flip="none" rotWithShape="1">
                <a:gsLst>
                  <a:gs pos="0">
                    <a:srgbClr val="00B0F0"/>
                  </a:gs>
                  <a:gs pos="100000">
                    <a:srgbClr val="00FFFF"/>
                  </a:gs>
                </a:gsLst>
                <a:lin ang="16200000" scaled="1"/>
                <a:tileRect/>
              </a:gradFill>
              <a:latin typeface="Akkurat Pro Light" panose="020B0404020101020102" pitchFamily="34" charset="0"/>
              <a:ea typeface="微软雅黑" pitchFamily="34" charset="-122"/>
            </a:endParaRPr>
          </a:p>
        </p:txBody>
      </p:sp>
      <p:sp>
        <p:nvSpPr>
          <p:cNvPr id="154" name="任意多边形 488">
            <a:extLst>
              <a:ext uri="{FF2B5EF4-FFF2-40B4-BE49-F238E27FC236}">
                <a16:creationId xmlns:a16="http://schemas.microsoft.com/office/drawing/2014/main" id="{4005566E-7C1E-40C1-B8BB-3841E63F8E18}"/>
              </a:ext>
            </a:extLst>
          </p:cNvPr>
          <p:cNvSpPr/>
          <p:nvPr/>
        </p:nvSpPr>
        <p:spPr>
          <a:xfrm>
            <a:off x="7113955" y="1092118"/>
            <a:ext cx="1026136" cy="98469"/>
          </a:xfrm>
          <a:custGeom>
            <a:avLst/>
            <a:gdLst>
              <a:gd name="connsiteX0" fmla="*/ 0 w 1371603"/>
              <a:gd name="connsiteY0" fmla="*/ 0 h 398631"/>
              <a:gd name="connsiteX1" fmla="*/ 1370730 w 1371603"/>
              <a:gd name="connsiteY1" fmla="*/ 0 h 398631"/>
              <a:gd name="connsiteX2" fmla="*/ 1370730 w 1371603"/>
              <a:gd name="connsiteY2" fmla="*/ 109697 h 398631"/>
              <a:gd name="connsiteX3" fmla="*/ 1371603 w 1371603"/>
              <a:gd name="connsiteY3" fmla="*/ 114021 h 398631"/>
              <a:gd name="connsiteX4" fmla="*/ 1371603 w 1371603"/>
              <a:gd name="connsiteY4" fmla="*/ 284611 h 398631"/>
              <a:gd name="connsiteX5" fmla="*/ 1257583 w 1371603"/>
              <a:gd name="connsiteY5" fmla="*/ 398631 h 398631"/>
              <a:gd name="connsiteX6" fmla="*/ 114020 w 1371603"/>
              <a:gd name="connsiteY6" fmla="*/ 398631 h 398631"/>
              <a:gd name="connsiteX7" fmla="*/ 0 w 1371603"/>
              <a:gd name="connsiteY7" fmla="*/ 284611 h 398631"/>
              <a:gd name="connsiteX8" fmla="*/ 0 w 1371603"/>
              <a:gd name="connsiteY8" fmla="*/ 183961 h 398631"/>
              <a:gd name="connsiteX9" fmla="*/ 0 w 1371603"/>
              <a:gd name="connsiteY9" fmla="*/ 114021 h 39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3" h="398631">
                <a:moveTo>
                  <a:pt x="0" y="0"/>
                </a:moveTo>
                <a:lnTo>
                  <a:pt x="1370730" y="0"/>
                </a:lnTo>
                <a:lnTo>
                  <a:pt x="1370730" y="109697"/>
                </a:lnTo>
                <a:lnTo>
                  <a:pt x="1371603" y="114021"/>
                </a:lnTo>
                <a:lnTo>
                  <a:pt x="1371603" y="284611"/>
                </a:lnTo>
                <a:cubicBezTo>
                  <a:pt x="1371603" y="347583"/>
                  <a:pt x="1320555" y="398631"/>
                  <a:pt x="1257583" y="398631"/>
                </a:cubicBezTo>
                <a:lnTo>
                  <a:pt x="114020" y="398631"/>
                </a:lnTo>
                <a:cubicBezTo>
                  <a:pt x="51048" y="398631"/>
                  <a:pt x="0" y="347583"/>
                  <a:pt x="0" y="284611"/>
                </a:cubicBezTo>
                <a:lnTo>
                  <a:pt x="0" y="183961"/>
                </a:lnTo>
                <a:lnTo>
                  <a:pt x="0" y="1140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 b="1" dirty="0">
                <a:solidFill>
                  <a:prstClr val="black">
                    <a:lumMod val="75000"/>
                    <a:lumOff val="25000"/>
                  </a:prstClr>
                </a:solidFill>
                <a:latin typeface="微软雅黑" panose="020B0503020204020204" pitchFamily="34" charset="-122"/>
                <a:ea typeface="微软雅黑" panose="020B0503020204020204" pitchFamily="34" charset="-122"/>
              </a:rPr>
              <a:t>Malicious operation evaluation</a:t>
            </a:r>
          </a:p>
        </p:txBody>
      </p:sp>
      <p:pic>
        <p:nvPicPr>
          <p:cNvPr id="155" name="图片 131">
            <a:extLst>
              <a:ext uri="{FF2B5EF4-FFF2-40B4-BE49-F238E27FC236}">
                <a16:creationId xmlns:a16="http://schemas.microsoft.com/office/drawing/2014/main" id="{B0AAE0B2-25CA-4FAD-8A4B-6333BA122202}"/>
              </a:ext>
            </a:extLst>
          </p:cNvPr>
          <p:cNvPicPr>
            <a:picLocks noChangeAspect="1"/>
          </p:cNvPicPr>
          <p:nvPr/>
        </p:nvPicPr>
        <p:blipFill>
          <a:blip r:embed="rId12"/>
          <a:stretch>
            <a:fillRect/>
          </a:stretch>
        </p:blipFill>
        <p:spPr>
          <a:xfrm>
            <a:off x="7406957" y="1199678"/>
            <a:ext cx="420650" cy="349674"/>
          </a:xfrm>
          <a:prstGeom prst="rect">
            <a:avLst/>
          </a:prstGeom>
        </p:spPr>
      </p:pic>
      <p:pic>
        <p:nvPicPr>
          <p:cNvPr id="27" name="Picture 26">
            <a:extLst>
              <a:ext uri="{FF2B5EF4-FFF2-40B4-BE49-F238E27FC236}">
                <a16:creationId xmlns:a16="http://schemas.microsoft.com/office/drawing/2014/main" id="{1F371612-0BB5-46CD-931C-407454953E78}"/>
              </a:ext>
            </a:extLst>
          </p:cNvPr>
          <p:cNvPicPr>
            <a:picLocks noChangeAspect="1"/>
          </p:cNvPicPr>
          <p:nvPr/>
        </p:nvPicPr>
        <p:blipFill>
          <a:blip r:embed="rId13"/>
          <a:stretch>
            <a:fillRect/>
          </a:stretch>
        </p:blipFill>
        <p:spPr>
          <a:xfrm>
            <a:off x="6443059" y="2748740"/>
            <a:ext cx="2412466" cy="1884911"/>
          </a:xfrm>
          <a:prstGeom prst="rect">
            <a:avLst/>
          </a:prstGeom>
        </p:spPr>
      </p:pic>
      <p:sp>
        <p:nvSpPr>
          <p:cNvPr id="5" name="AutoShape 2" descr="Hyperscale Data Centers: Who are the Hyperscalers? - Dgtl Infra">
            <a:extLst>
              <a:ext uri="{FF2B5EF4-FFF2-40B4-BE49-F238E27FC236}">
                <a16:creationId xmlns:a16="http://schemas.microsoft.com/office/drawing/2014/main" id="{B79356D4-E449-4044-9254-E9AC45459C0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21273974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9AC535C-AF2E-4AA7-831C-7735CF8F6901}"/>
              </a:ext>
            </a:extLst>
          </p:cNvPr>
          <p:cNvSpPr/>
          <p:nvPr/>
        </p:nvSpPr>
        <p:spPr>
          <a:xfrm>
            <a:off x="3367453" y="2571749"/>
            <a:ext cx="5381259" cy="223336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8E55F-CD79-452B-B190-E78F9EE99D4D}"/>
              </a:ext>
            </a:extLst>
          </p:cNvPr>
          <p:cNvSpPr>
            <a:spLocks noGrp="1"/>
          </p:cNvSpPr>
          <p:nvPr>
            <p:ph type="title"/>
          </p:nvPr>
        </p:nvSpPr>
        <p:spPr/>
        <p:txBody>
          <a:bodyPr/>
          <a:lstStyle/>
          <a:p>
            <a:r>
              <a:rPr lang="en-US" b="1" dirty="0"/>
              <a:t>Data Collection/Preprocessing</a:t>
            </a:r>
            <a:br>
              <a:rPr lang="en-US" b="1" dirty="0"/>
            </a:br>
            <a:r>
              <a:rPr lang="en-US" dirty="0"/>
              <a:t>Concepts and Technologies</a:t>
            </a:r>
          </a:p>
        </p:txBody>
      </p:sp>
      <p:graphicFrame>
        <p:nvGraphicFramePr>
          <p:cNvPr id="3" name="Table 2">
            <a:extLst>
              <a:ext uri="{FF2B5EF4-FFF2-40B4-BE49-F238E27FC236}">
                <a16:creationId xmlns:a16="http://schemas.microsoft.com/office/drawing/2014/main" id="{95B70D06-81C0-455F-9936-29775542D40F}"/>
              </a:ext>
            </a:extLst>
          </p:cNvPr>
          <p:cNvGraphicFramePr>
            <a:graphicFrameLocks noGrp="1"/>
          </p:cNvGraphicFramePr>
          <p:nvPr>
            <p:extLst>
              <p:ext uri="{D42A27DB-BD31-4B8C-83A1-F6EECF244321}">
                <p14:modId xmlns:p14="http://schemas.microsoft.com/office/powerpoint/2010/main" val="858985893"/>
              </p:ext>
            </p:extLst>
          </p:nvPr>
        </p:nvGraphicFramePr>
        <p:xfrm>
          <a:off x="3444397" y="1029073"/>
          <a:ext cx="5304312" cy="1155776"/>
        </p:xfrm>
        <a:graphic>
          <a:graphicData uri="http://schemas.openxmlformats.org/drawingml/2006/table">
            <a:tbl>
              <a:tblPr firstRow="1" bandRow="1">
                <a:tableStyleId>{5C22544A-7EE6-4342-B048-85BDC9FD1C3A}</a:tableStyleId>
              </a:tblPr>
              <a:tblGrid>
                <a:gridCol w="294684">
                  <a:extLst>
                    <a:ext uri="{9D8B030D-6E8A-4147-A177-3AD203B41FA5}">
                      <a16:colId xmlns:a16="http://schemas.microsoft.com/office/drawing/2014/main" val="220309268"/>
                    </a:ext>
                  </a:extLst>
                </a:gridCol>
                <a:gridCol w="294684">
                  <a:extLst>
                    <a:ext uri="{9D8B030D-6E8A-4147-A177-3AD203B41FA5}">
                      <a16:colId xmlns:a16="http://schemas.microsoft.com/office/drawing/2014/main" val="804873396"/>
                    </a:ext>
                  </a:extLst>
                </a:gridCol>
                <a:gridCol w="294684">
                  <a:extLst>
                    <a:ext uri="{9D8B030D-6E8A-4147-A177-3AD203B41FA5}">
                      <a16:colId xmlns:a16="http://schemas.microsoft.com/office/drawing/2014/main" val="447357665"/>
                    </a:ext>
                  </a:extLst>
                </a:gridCol>
                <a:gridCol w="294684">
                  <a:extLst>
                    <a:ext uri="{9D8B030D-6E8A-4147-A177-3AD203B41FA5}">
                      <a16:colId xmlns:a16="http://schemas.microsoft.com/office/drawing/2014/main" val="4099023973"/>
                    </a:ext>
                  </a:extLst>
                </a:gridCol>
                <a:gridCol w="294684">
                  <a:extLst>
                    <a:ext uri="{9D8B030D-6E8A-4147-A177-3AD203B41FA5}">
                      <a16:colId xmlns:a16="http://schemas.microsoft.com/office/drawing/2014/main" val="2472656239"/>
                    </a:ext>
                  </a:extLst>
                </a:gridCol>
                <a:gridCol w="294684">
                  <a:extLst>
                    <a:ext uri="{9D8B030D-6E8A-4147-A177-3AD203B41FA5}">
                      <a16:colId xmlns:a16="http://schemas.microsoft.com/office/drawing/2014/main" val="240302888"/>
                    </a:ext>
                  </a:extLst>
                </a:gridCol>
                <a:gridCol w="294684">
                  <a:extLst>
                    <a:ext uri="{9D8B030D-6E8A-4147-A177-3AD203B41FA5}">
                      <a16:colId xmlns:a16="http://schemas.microsoft.com/office/drawing/2014/main" val="215348833"/>
                    </a:ext>
                  </a:extLst>
                </a:gridCol>
                <a:gridCol w="294684">
                  <a:extLst>
                    <a:ext uri="{9D8B030D-6E8A-4147-A177-3AD203B41FA5}">
                      <a16:colId xmlns:a16="http://schemas.microsoft.com/office/drawing/2014/main" val="1984291512"/>
                    </a:ext>
                  </a:extLst>
                </a:gridCol>
                <a:gridCol w="294684">
                  <a:extLst>
                    <a:ext uri="{9D8B030D-6E8A-4147-A177-3AD203B41FA5}">
                      <a16:colId xmlns:a16="http://schemas.microsoft.com/office/drawing/2014/main" val="192087607"/>
                    </a:ext>
                  </a:extLst>
                </a:gridCol>
                <a:gridCol w="294684">
                  <a:extLst>
                    <a:ext uri="{9D8B030D-6E8A-4147-A177-3AD203B41FA5}">
                      <a16:colId xmlns:a16="http://schemas.microsoft.com/office/drawing/2014/main" val="2558403256"/>
                    </a:ext>
                  </a:extLst>
                </a:gridCol>
                <a:gridCol w="294684">
                  <a:extLst>
                    <a:ext uri="{9D8B030D-6E8A-4147-A177-3AD203B41FA5}">
                      <a16:colId xmlns:a16="http://schemas.microsoft.com/office/drawing/2014/main" val="3061682915"/>
                    </a:ext>
                  </a:extLst>
                </a:gridCol>
                <a:gridCol w="294684">
                  <a:extLst>
                    <a:ext uri="{9D8B030D-6E8A-4147-A177-3AD203B41FA5}">
                      <a16:colId xmlns:a16="http://schemas.microsoft.com/office/drawing/2014/main" val="360233654"/>
                    </a:ext>
                  </a:extLst>
                </a:gridCol>
                <a:gridCol w="294684">
                  <a:extLst>
                    <a:ext uri="{9D8B030D-6E8A-4147-A177-3AD203B41FA5}">
                      <a16:colId xmlns:a16="http://schemas.microsoft.com/office/drawing/2014/main" val="3476564850"/>
                    </a:ext>
                  </a:extLst>
                </a:gridCol>
                <a:gridCol w="294684">
                  <a:extLst>
                    <a:ext uri="{9D8B030D-6E8A-4147-A177-3AD203B41FA5}">
                      <a16:colId xmlns:a16="http://schemas.microsoft.com/office/drawing/2014/main" val="3119208993"/>
                    </a:ext>
                  </a:extLst>
                </a:gridCol>
                <a:gridCol w="294684">
                  <a:extLst>
                    <a:ext uri="{9D8B030D-6E8A-4147-A177-3AD203B41FA5}">
                      <a16:colId xmlns:a16="http://schemas.microsoft.com/office/drawing/2014/main" val="1751299801"/>
                    </a:ext>
                  </a:extLst>
                </a:gridCol>
                <a:gridCol w="294684">
                  <a:extLst>
                    <a:ext uri="{9D8B030D-6E8A-4147-A177-3AD203B41FA5}">
                      <a16:colId xmlns:a16="http://schemas.microsoft.com/office/drawing/2014/main" val="2615732869"/>
                    </a:ext>
                  </a:extLst>
                </a:gridCol>
                <a:gridCol w="294684">
                  <a:extLst>
                    <a:ext uri="{9D8B030D-6E8A-4147-A177-3AD203B41FA5}">
                      <a16:colId xmlns:a16="http://schemas.microsoft.com/office/drawing/2014/main" val="1343601639"/>
                    </a:ext>
                  </a:extLst>
                </a:gridCol>
                <a:gridCol w="294684">
                  <a:extLst>
                    <a:ext uri="{9D8B030D-6E8A-4147-A177-3AD203B41FA5}">
                      <a16:colId xmlns:a16="http://schemas.microsoft.com/office/drawing/2014/main" val="1958914187"/>
                    </a:ext>
                  </a:extLst>
                </a:gridCol>
              </a:tblGrid>
              <a:tr h="652856">
                <a:tc>
                  <a:txBody>
                    <a:bodyPr/>
                    <a:lstStyle/>
                    <a:p>
                      <a:r>
                        <a:rPr lang="en-US" sz="600" dirty="0">
                          <a:solidFill>
                            <a:schemeClr val="bg1"/>
                          </a:solidFill>
                          <a:latin typeface="Arial" panose="020B0604020202020204" pitchFamily="34" charset="0"/>
                          <a:cs typeface="Arial" panose="020B0604020202020204" pitchFamily="34" charset="0"/>
                        </a:rPr>
                        <a:t>Role</a:t>
                      </a:r>
                    </a:p>
                  </a:txBody>
                  <a:tcPr vert="vert270">
                    <a:solidFill>
                      <a:srgbClr val="C00000"/>
                    </a:solidFill>
                  </a:tcPr>
                </a:tc>
                <a:tc>
                  <a:txBody>
                    <a:bodyPr/>
                    <a:lstStyle/>
                    <a:p>
                      <a:r>
                        <a:rPr lang="en-US" sz="600" dirty="0">
                          <a:solidFill>
                            <a:schemeClr val="bg1"/>
                          </a:solidFill>
                          <a:latin typeface="Arial" panose="020B0604020202020204" pitchFamily="34" charset="0"/>
                          <a:cs typeface="Arial" panose="020B0604020202020204" pitchFamily="34" charset="0"/>
                        </a:rPr>
                        <a:t>User</a:t>
                      </a:r>
                    </a:p>
                  </a:txBody>
                  <a:tcPr vert="vert270">
                    <a:solidFill>
                      <a:srgbClr val="C00000"/>
                    </a:solidFill>
                  </a:tcPr>
                </a:tc>
                <a:tc>
                  <a:txBody>
                    <a:bodyPr/>
                    <a:lstStyle/>
                    <a:p>
                      <a:r>
                        <a:rPr lang="en-US" sz="600" dirty="0">
                          <a:solidFill>
                            <a:schemeClr val="bg1"/>
                          </a:solidFill>
                          <a:latin typeface="Arial" panose="020B0604020202020204" pitchFamily="34" charset="0"/>
                          <a:cs typeface="Arial" panose="020B0604020202020204" pitchFamily="34" charset="0"/>
                        </a:rPr>
                        <a:t>Termination</a:t>
                      </a:r>
                    </a:p>
                  </a:txBody>
                  <a:tcPr vert="vert270">
                    <a:solidFill>
                      <a:srgbClr val="C00000"/>
                    </a:solidFill>
                  </a:tcPr>
                </a:tc>
                <a:tc>
                  <a:txBody>
                    <a:bodyPr/>
                    <a:lstStyle/>
                    <a:p>
                      <a:r>
                        <a:rPr lang="en-US" sz="600" dirty="0">
                          <a:solidFill>
                            <a:schemeClr val="bg1"/>
                          </a:solidFill>
                          <a:latin typeface="Arial" panose="020B0604020202020204" pitchFamily="34" charset="0"/>
                          <a:cs typeface="Arial" panose="020B0604020202020204" pitchFamily="34" charset="0"/>
                        </a:rPr>
                        <a:t>Protocol</a:t>
                      </a:r>
                    </a:p>
                  </a:txBody>
                  <a:tcPr vert="vert270">
                    <a:solidFill>
                      <a:srgbClr val="009900"/>
                    </a:solidFill>
                  </a:tcPr>
                </a:tc>
                <a:tc>
                  <a:txBody>
                    <a:bodyPr/>
                    <a:lstStyle/>
                    <a:p>
                      <a:r>
                        <a:rPr lang="en-US" sz="600" dirty="0">
                          <a:solidFill>
                            <a:schemeClr val="bg1"/>
                          </a:solidFill>
                          <a:latin typeface="Arial" panose="020B0604020202020204" pitchFamily="34" charset="0"/>
                          <a:cs typeface="Arial" panose="020B0604020202020204" pitchFamily="34" charset="0"/>
                        </a:rPr>
                        <a:t>Session</a:t>
                      </a:r>
                    </a:p>
                  </a:txBody>
                  <a:tcPr vert="vert270">
                    <a:solidFill>
                      <a:srgbClr val="009900"/>
                    </a:solidFill>
                  </a:tcPr>
                </a:tc>
                <a:tc>
                  <a:txBody>
                    <a:bodyPr/>
                    <a:lstStyle/>
                    <a:p>
                      <a:r>
                        <a:rPr lang="en-US" sz="600" dirty="0">
                          <a:solidFill>
                            <a:schemeClr val="bg1"/>
                          </a:solidFill>
                          <a:latin typeface="Arial" panose="020B0604020202020204" pitchFamily="34" charset="0"/>
                          <a:cs typeface="Arial" panose="020B0604020202020204" pitchFamily="34" charset="0"/>
                        </a:rPr>
                        <a:t>Status</a:t>
                      </a:r>
                    </a:p>
                  </a:txBody>
                  <a:tcPr vert="vert270">
                    <a:solidFill>
                      <a:srgbClr val="009900"/>
                    </a:solidFill>
                  </a:tcPr>
                </a:tc>
                <a:tc>
                  <a:txBody>
                    <a:bodyPr/>
                    <a:lstStyle/>
                    <a:p>
                      <a:r>
                        <a:rPr lang="en-US" sz="600" dirty="0">
                          <a:solidFill>
                            <a:schemeClr val="bg1"/>
                          </a:solidFill>
                          <a:latin typeface="Arial" panose="020B0604020202020204" pitchFamily="34" charset="0"/>
                          <a:cs typeface="Arial" panose="020B0604020202020204" pitchFamily="34" charset="0"/>
                        </a:rPr>
                        <a:t>Office</a:t>
                      </a:r>
                    </a:p>
                  </a:txBody>
                  <a:tcPr vert="vert270">
                    <a:solidFill>
                      <a:srgbClr val="7030A0"/>
                    </a:solidFill>
                  </a:tcPr>
                </a:tc>
                <a:tc>
                  <a:txBody>
                    <a:bodyPr/>
                    <a:lstStyle/>
                    <a:p>
                      <a:r>
                        <a:rPr lang="en-US" sz="600" dirty="0">
                          <a:solidFill>
                            <a:schemeClr val="bg1"/>
                          </a:solidFill>
                          <a:latin typeface="Arial" panose="020B0604020202020204" pitchFamily="34" charset="0"/>
                          <a:cs typeface="Arial" panose="020B0604020202020204" pitchFamily="34" charset="0"/>
                        </a:rPr>
                        <a:t>Remote</a:t>
                      </a:r>
                    </a:p>
                  </a:txBody>
                  <a:tcPr vert="vert270">
                    <a:solidFill>
                      <a:srgbClr val="7030A0"/>
                    </a:solidFill>
                  </a:tcPr>
                </a:tc>
                <a:tc>
                  <a:txBody>
                    <a:bodyPr/>
                    <a:lstStyle/>
                    <a:p>
                      <a:r>
                        <a:rPr lang="en-US" sz="600" dirty="0">
                          <a:solidFill>
                            <a:schemeClr val="bg1"/>
                          </a:solidFill>
                          <a:latin typeface="Arial" panose="020B0604020202020204" pitchFamily="34" charset="0"/>
                          <a:cs typeface="Arial" panose="020B0604020202020204" pitchFamily="34" charset="0"/>
                        </a:rPr>
                        <a:t>…</a:t>
                      </a:r>
                    </a:p>
                  </a:txBody>
                  <a:tcPr vert="vert270">
                    <a:solidFill>
                      <a:srgbClr val="7030A0"/>
                    </a:solidFill>
                  </a:tcPr>
                </a:tc>
                <a:tc>
                  <a:txBody>
                    <a:bodyPr/>
                    <a:lstStyle/>
                    <a:p>
                      <a:r>
                        <a:rPr lang="en-US" sz="600" dirty="0">
                          <a:solidFill>
                            <a:schemeClr val="bg1"/>
                          </a:solidFill>
                          <a:latin typeface="Arial" panose="020B0604020202020204" pitchFamily="34" charset="0"/>
                          <a:cs typeface="Arial" panose="020B0604020202020204" pitchFamily="34" charset="0"/>
                        </a:rPr>
                        <a:t>SOP</a:t>
                      </a:r>
                    </a:p>
                  </a:txBody>
                  <a:tcPr vert="vert270">
                    <a:solidFill>
                      <a:srgbClr val="0070C0"/>
                    </a:solidFill>
                  </a:tcPr>
                </a:tc>
                <a:tc>
                  <a:txBody>
                    <a:bodyPr/>
                    <a:lstStyle/>
                    <a:p>
                      <a:r>
                        <a:rPr lang="en-US" sz="600" dirty="0">
                          <a:solidFill>
                            <a:schemeClr val="bg1"/>
                          </a:solidFill>
                          <a:latin typeface="Arial" panose="020B0604020202020204" pitchFamily="34" charset="0"/>
                          <a:cs typeface="Arial" panose="020B0604020202020204" pitchFamily="34" charset="0"/>
                        </a:rPr>
                        <a:t>Change Ticket</a:t>
                      </a:r>
                    </a:p>
                  </a:txBody>
                  <a:tcPr vert="vert270">
                    <a:solidFill>
                      <a:srgbClr val="0070C0"/>
                    </a:solidFill>
                  </a:tcPr>
                </a:tc>
                <a:tc>
                  <a:txBody>
                    <a:bodyPr/>
                    <a:lstStyle/>
                    <a:p>
                      <a:r>
                        <a:rPr lang="en-US" sz="600" dirty="0">
                          <a:solidFill>
                            <a:schemeClr val="bg1"/>
                          </a:solidFill>
                          <a:latin typeface="Arial" panose="020B0604020202020204" pitchFamily="34" charset="0"/>
                          <a:cs typeface="Arial" panose="020B0604020202020204" pitchFamily="34" charset="0"/>
                        </a:rPr>
                        <a:t>…</a:t>
                      </a:r>
                    </a:p>
                  </a:txBody>
                  <a:tcPr vert="vert270">
                    <a:solidFill>
                      <a:srgbClr val="0070C0"/>
                    </a:solidFill>
                  </a:tcPr>
                </a:tc>
                <a:tc>
                  <a:txBody>
                    <a:bodyPr/>
                    <a:lstStyle/>
                    <a:p>
                      <a:r>
                        <a:rPr lang="en-US" sz="600" dirty="0">
                          <a:solidFill>
                            <a:schemeClr val="bg1"/>
                          </a:solidFill>
                          <a:latin typeface="Arial" panose="020B0604020202020204" pitchFamily="34" charset="0"/>
                          <a:cs typeface="Arial" panose="020B0604020202020204" pitchFamily="34" charset="0"/>
                        </a:rPr>
                        <a:t>Command</a:t>
                      </a:r>
                    </a:p>
                  </a:txBody>
                  <a:tcPr vert="vert270"/>
                </a:tc>
                <a:tc>
                  <a:txBody>
                    <a:bodyPr/>
                    <a:lstStyle/>
                    <a:p>
                      <a:r>
                        <a:rPr lang="en-US" sz="600" dirty="0">
                          <a:solidFill>
                            <a:schemeClr val="bg1"/>
                          </a:solidFill>
                          <a:latin typeface="Arial" panose="020B0604020202020204" pitchFamily="34" charset="0"/>
                          <a:cs typeface="Arial" panose="020B0604020202020204" pitchFamily="34" charset="0"/>
                        </a:rPr>
                        <a:t>OREO Label</a:t>
                      </a:r>
                    </a:p>
                  </a:txBody>
                  <a:tcPr vert="vert270"/>
                </a:tc>
                <a:tc>
                  <a:txBody>
                    <a:bodyPr/>
                    <a:lstStyle/>
                    <a:p>
                      <a:r>
                        <a:rPr lang="en-US" sz="600" dirty="0">
                          <a:solidFill>
                            <a:schemeClr val="bg1"/>
                          </a:solidFill>
                          <a:latin typeface="Arial" panose="020B0604020202020204" pitchFamily="34" charset="0"/>
                          <a:cs typeface="Arial" panose="020B0604020202020204" pitchFamily="34" charset="0"/>
                        </a:rPr>
                        <a:t>…</a:t>
                      </a:r>
                    </a:p>
                  </a:txBody>
                  <a:tcPr vert="vert270"/>
                </a:tc>
                <a:tc>
                  <a:txBody>
                    <a:bodyPr/>
                    <a:lstStyle/>
                    <a:p>
                      <a:r>
                        <a:rPr lang="en-US" sz="600" dirty="0">
                          <a:solidFill>
                            <a:schemeClr val="bg1"/>
                          </a:solidFill>
                          <a:latin typeface="Arial" panose="020B0604020202020204" pitchFamily="34" charset="0"/>
                          <a:cs typeface="Arial" panose="020B0604020202020204" pitchFamily="34" charset="0"/>
                        </a:rPr>
                        <a:t>Date / Time</a:t>
                      </a:r>
                    </a:p>
                  </a:txBody>
                  <a:tcPr vert="vert270">
                    <a:solidFill>
                      <a:schemeClr val="accent6">
                        <a:lumMod val="75000"/>
                      </a:schemeClr>
                    </a:solidFill>
                  </a:tcPr>
                </a:tc>
                <a:tc>
                  <a:txBody>
                    <a:bodyPr/>
                    <a:lstStyle/>
                    <a:p>
                      <a:r>
                        <a:rPr lang="en-US" sz="600" dirty="0">
                          <a:solidFill>
                            <a:schemeClr val="bg1"/>
                          </a:solidFill>
                          <a:latin typeface="Arial" panose="020B0604020202020204" pitchFamily="34" charset="0"/>
                          <a:cs typeface="Arial" panose="020B0604020202020204" pitchFamily="34" charset="0"/>
                        </a:rPr>
                        <a:t>Weekend</a:t>
                      </a:r>
                    </a:p>
                  </a:txBody>
                  <a:tcPr vert="vert270">
                    <a:solidFill>
                      <a:schemeClr val="accent6">
                        <a:lumMod val="75000"/>
                      </a:schemeClr>
                    </a:solidFill>
                  </a:tcPr>
                </a:tc>
                <a:tc>
                  <a:txBody>
                    <a:bodyPr/>
                    <a:lstStyle/>
                    <a:p>
                      <a:r>
                        <a:rPr lang="en-US" sz="600" dirty="0">
                          <a:solidFill>
                            <a:schemeClr val="bg1"/>
                          </a:solidFill>
                          <a:latin typeface="Arial" panose="020B0604020202020204" pitchFamily="34" charset="0"/>
                          <a:cs typeface="Arial" panose="020B0604020202020204" pitchFamily="34" charset="0"/>
                        </a:rPr>
                        <a:t>After hours</a:t>
                      </a:r>
                    </a:p>
                  </a:txBody>
                  <a:tcPr vert="vert270">
                    <a:solidFill>
                      <a:schemeClr val="accent6">
                        <a:lumMod val="75000"/>
                      </a:schemeClr>
                    </a:solidFill>
                  </a:tcPr>
                </a:tc>
                <a:extLst>
                  <a:ext uri="{0D108BD9-81ED-4DB2-BD59-A6C34878D82A}">
                    <a16:rowId xmlns:a16="http://schemas.microsoft.com/office/drawing/2014/main" val="3288712589"/>
                  </a:ext>
                </a:extLst>
              </a:tr>
              <a:tr h="502920">
                <a:tc>
                  <a:txBody>
                    <a:bodyPr/>
                    <a:lstStyle/>
                    <a:p>
                      <a:pPr algn="ctr"/>
                      <a:r>
                        <a:rPr lang="en-US" sz="600" dirty="0">
                          <a:solidFill>
                            <a:schemeClr val="tx1"/>
                          </a:solidFill>
                          <a:latin typeface="Arial" panose="020B0604020202020204" pitchFamily="34" charset="0"/>
                          <a:cs typeface="Arial" panose="020B0604020202020204" pitchFamily="34" charset="0"/>
                        </a:rPr>
                        <a:t>SRE</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J00123</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TRUE</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bastion</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SE123</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SUCCESS</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TRUE</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FALSE</a:t>
                      </a:r>
                    </a:p>
                  </a:txBody>
                  <a:tcPr vert="vert270" anchor="ctr"/>
                </a:tc>
                <a:tc>
                  <a:txBody>
                    <a:bodyPr/>
                    <a:lstStyle/>
                    <a:p>
                      <a:pPr algn="ctr"/>
                      <a:endParaRPr lang="en-US" sz="600" dirty="0">
                        <a:solidFill>
                          <a:schemeClr val="tx1"/>
                        </a:solidFill>
                        <a:latin typeface="Arial" panose="020B0604020202020204" pitchFamily="34" charset="0"/>
                        <a:cs typeface="Arial" panose="020B0604020202020204" pitchFamily="34" charset="0"/>
                      </a:endParaRP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S92</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CT03</a:t>
                      </a:r>
                    </a:p>
                  </a:txBody>
                  <a:tcPr vert="vert270" anchor="ctr"/>
                </a:tc>
                <a:tc>
                  <a:txBody>
                    <a:bodyPr/>
                    <a:lstStyle/>
                    <a:p>
                      <a:pPr algn="ctr"/>
                      <a:endParaRPr lang="en-US" sz="600" dirty="0">
                        <a:solidFill>
                          <a:schemeClr val="tx1"/>
                        </a:solidFill>
                        <a:latin typeface="Arial" panose="020B0604020202020204" pitchFamily="34" charset="0"/>
                        <a:cs typeface="Arial" panose="020B0604020202020204" pitchFamily="34" charset="0"/>
                      </a:endParaRP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ls –al</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P5</a:t>
                      </a:r>
                    </a:p>
                  </a:txBody>
                  <a:tcPr vert="vert270" anchor="ctr"/>
                </a:tc>
                <a:tc>
                  <a:txBody>
                    <a:bodyPr/>
                    <a:lstStyle/>
                    <a:p>
                      <a:pPr algn="ctr"/>
                      <a:endParaRPr lang="en-US" sz="600" dirty="0">
                        <a:solidFill>
                          <a:schemeClr val="tx1"/>
                        </a:solidFill>
                        <a:latin typeface="Arial" panose="020B0604020202020204" pitchFamily="34" charset="0"/>
                        <a:cs typeface="Arial" panose="020B0604020202020204" pitchFamily="34" charset="0"/>
                      </a:endParaRP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03.04.23</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TRUE</a:t>
                      </a:r>
                    </a:p>
                  </a:txBody>
                  <a:tcPr vert="vert270" anchor="ctr"/>
                </a:tc>
                <a:tc>
                  <a:txBody>
                    <a:bodyPr/>
                    <a:lstStyle/>
                    <a:p>
                      <a:pPr algn="ctr"/>
                      <a:r>
                        <a:rPr lang="en-US" sz="600" dirty="0">
                          <a:solidFill>
                            <a:schemeClr val="tx1"/>
                          </a:solidFill>
                          <a:latin typeface="Arial" panose="020B0604020202020204" pitchFamily="34" charset="0"/>
                          <a:cs typeface="Arial" panose="020B0604020202020204" pitchFamily="34" charset="0"/>
                        </a:rPr>
                        <a:t>TRUE</a:t>
                      </a:r>
                    </a:p>
                  </a:txBody>
                  <a:tcPr vert="vert270" anchor="ctr"/>
                </a:tc>
                <a:extLst>
                  <a:ext uri="{0D108BD9-81ED-4DB2-BD59-A6C34878D82A}">
                    <a16:rowId xmlns:a16="http://schemas.microsoft.com/office/drawing/2014/main" val="2524967513"/>
                  </a:ext>
                </a:extLst>
              </a:tr>
            </a:tbl>
          </a:graphicData>
        </a:graphic>
      </p:graphicFrame>
      <p:sp>
        <p:nvSpPr>
          <p:cNvPr id="11" name="TextBox 10">
            <a:extLst>
              <a:ext uri="{FF2B5EF4-FFF2-40B4-BE49-F238E27FC236}">
                <a16:creationId xmlns:a16="http://schemas.microsoft.com/office/drawing/2014/main" id="{8FC69695-43E2-460C-A982-0737D3B46B86}"/>
              </a:ext>
            </a:extLst>
          </p:cNvPr>
          <p:cNvSpPr txBox="1"/>
          <p:nvPr/>
        </p:nvSpPr>
        <p:spPr>
          <a:xfrm>
            <a:off x="3738143" y="857113"/>
            <a:ext cx="4996356" cy="184666"/>
          </a:xfrm>
          <a:prstGeom prst="rect">
            <a:avLst/>
          </a:prstGeom>
          <a:noFill/>
          <a:ln>
            <a:noFill/>
            <a:prstDash val="sysDot"/>
          </a:ln>
        </p:spPr>
        <p:txBody>
          <a:bodyPr wrap="square" rtlCol="0">
            <a:spAutoFit/>
          </a:bodyPr>
          <a:lstStyle/>
          <a:p>
            <a:pPr defTabSz="858838"/>
            <a:r>
              <a:rPr lang="en-US" sz="600" b="1" i="1" dirty="0">
                <a:solidFill>
                  <a:srgbClr val="C00000"/>
                </a:solidFill>
                <a:latin typeface="Arial" panose="020B0604020202020204" pitchFamily="34" charset="0"/>
                <a:cs typeface="Arial" panose="020B0604020202020204" pitchFamily="34" charset="0"/>
              </a:rPr>
              <a:t>WHO    	</a:t>
            </a:r>
            <a:r>
              <a:rPr lang="en-US" sz="600" b="1" i="1" dirty="0">
                <a:solidFill>
                  <a:srgbClr val="009900"/>
                </a:solidFill>
                <a:latin typeface="Arial" panose="020B0604020202020204" pitchFamily="34" charset="0"/>
                <a:cs typeface="Arial" panose="020B0604020202020204" pitchFamily="34" charset="0"/>
              </a:rPr>
              <a:t>HOW</a:t>
            </a:r>
            <a:r>
              <a:rPr lang="en-US" sz="600" b="1" i="1" dirty="0">
                <a:latin typeface="Arial" panose="020B0604020202020204" pitchFamily="34" charset="0"/>
                <a:cs typeface="Arial" panose="020B0604020202020204" pitchFamily="34" charset="0"/>
              </a:rPr>
              <a:t> 	</a:t>
            </a:r>
            <a:r>
              <a:rPr lang="en-US" sz="600" b="1" i="1" dirty="0">
                <a:solidFill>
                  <a:srgbClr val="7030A0"/>
                </a:solidFill>
                <a:latin typeface="Arial" panose="020B0604020202020204" pitchFamily="34" charset="0"/>
                <a:cs typeface="Arial" panose="020B0604020202020204" pitchFamily="34" charset="0"/>
              </a:rPr>
              <a:t>WHERE</a:t>
            </a:r>
            <a:r>
              <a:rPr lang="en-US" sz="600" b="1" i="1" dirty="0">
                <a:latin typeface="Arial" panose="020B0604020202020204" pitchFamily="34" charset="0"/>
                <a:cs typeface="Arial" panose="020B0604020202020204" pitchFamily="34" charset="0"/>
              </a:rPr>
              <a:t> 	</a:t>
            </a:r>
            <a:r>
              <a:rPr lang="en-US" sz="600" b="1" i="1" dirty="0">
                <a:solidFill>
                  <a:srgbClr val="0070C0"/>
                </a:solidFill>
                <a:latin typeface="Arial" panose="020B0604020202020204" pitchFamily="34" charset="0"/>
                <a:cs typeface="Arial" panose="020B0604020202020204" pitchFamily="34" charset="0"/>
              </a:rPr>
              <a:t>WHY</a:t>
            </a:r>
            <a:r>
              <a:rPr lang="en-US" sz="600" b="1" i="1" dirty="0">
                <a:latin typeface="Arial" panose="020B0604020202020204" pitchFamily="34" charset="0"/>
                <a:cs typeface="Arial" panose="020B0604020202020204" pitchFamily="34" charset="0"/>
              </a:rPr>
              <a:t> 	</a:t>
            </a:r>
            <a:r>
              <a:rPr lang="en-US" sz="600" b="1" i="1" dirty="0">
                <a:solidFill>
                  <a:srgbClr val="FC9E20"/>
                </a:solidFill>
                <a:latin typeface="Arial" panose="020B0604020202020204" pitchFamily="34" charset="0"/>
                <a:cs typeface="Arial" panose="020B0604020202020204" pitchFamily="34" charset="0"/>
              </a:rPr>
              <a:t>WHAT	</a:t>
            </a:r>
            <a:r>
              <a:rPr lang="en-US" sz="600" b="1" i="1" dirty="0">
                <a:solidFill>
                  <a:schemeClr val="accent6">
                    <a:lumMod val="75000"/>
                  </a:schemeClr>
                </a:solidFill>
                <a:latin typeface="Arial" panose="020B0604020202020204" pitchFamily="34" charset="0"/>
                <a:cs typeface="Arial" panose="020B0604020202020204" pitchFamily="34" charset="0"/>
              </a:rPr>
              <a:t>WHEN</a:t>
            </a:r>
          </a:p>
        </p:txBody>
      </p:sp>
      <p:sp>
        <p:nvSpPr>
          <p:cNvPr id="13" name="Rectangle 12">
            <a:extLst>
              <a:ext uri="{FF2B5EF4-FFF2-40B4-BE49-F238E27FC236}">
                <a16:creationId xmlns:a16="http://schemas.microsoft.com/office/drawing/2014/main" id="{A7A6AD80-1167-405A-87F4-FCD4272B6BBF}"/>
              </a:ext>
            </a:extLst>
          </p:cNvPr>
          <p:cNvSpPr/>
          <p:nvPr/>
        </p:nvSpPr>
        <p:spPr>
          <a:xfrm>
            <a:off x="395288" y="628651"/>
            <a:ext cx="2707987" cy="2523391"/>
          </a:xfrm>
          <a:prstGeom prst="rect">
            <a:avLst/>
          </a:prstGeom>
        </p:spPr>
        <p:txBody>
          <a:bodyPr wrap="square">
            <a:noAutofit/>
          </a:bodyPr>
          <a:lstStyle/>
          <a:p>
            <a:r>
              <a:rPr lang="en-US" sz="800" b="1" dirty="0">
                <a:latin typeface="Arial" panose="020B0604020202020204" pitchFamily="34" charset="0"/>
                <a:cs typeface="Arial" panose="020B0604020202020204" pitchFamily="34" charset="0"/>
              </a:rPr>
              <a:t>Data Sources</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System records each user operation/action. The information comes from different sensors within the organization.</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Information is classified using the 5W1H method</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In our initial work, we used the data sets provided by CMU-CERT which provide activity logs with different activities: login, </a:t>
            </a:r>
            <a:r>
              <a:rPr lang="en-US" sz="800" dirty="0" err="1">
                <a:latin typeface="Arial" panose="020B0604020202020204" pitchFamily="34" charset="0"/>
                <a:cs typeface="Arial" panose="020B0604020202020204" pitchFamily="34" charset="0"/>
              </a:rPr>
              <a:t>usb</a:t>
            </a:r>
            <a:r>
              <a:rPr lang="en-US" sz="800" dirty="0">
                <a:latin typeface="Arial" panose="020B0604020202020204" pitchFamily="34" charset="0"/>
                <a:cs typeface="Arial" panose="020B0604020202020204" pitchFamily="34" charset="0"/>
              </a:rPr>
              <a:t> device, e-mail, web, file access.</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For Huawei Cloud, the complete set of sensors still need to be identified. </a:t>
            </a:r>
          </a:p>
          <a:p>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5W1H Method</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We use 5W1H as a questioning and problem-solving method to analyze users’ operations from different perspectives. </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It helps to understand the context of users’ operations and find the root cause of abnormal/malicious actions.</a:t>
            </a:r>
          </a:p>
          <a:p>
            <a:pPr marL="114300"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5W → What, Where, When, Why, Who; H → How</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Who executed the operation?</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What was executed?</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When was it executed?</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Where was the operation executed?</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Why was the operation executed?</a:t>
            </a:r>
          </a:p>
          <a:p>
            <a:pPr marL="227013" lvl="1" indent="-112713">
              <a:buFont typeface="Arial" panose="020B0604020202020204" pitchFamily="34" charset="0"/>
              <a:buChar char="•"/>
            </a:pPr>
            <a:r>
              <a:rPr lang="en-US" sz="800" i="1" dirty="0">
                <a:latin typeface="Arial" panose="020B0604020202020204" pitchFamily="34" charset="0"/>
                <a:cs typeface="Arial" panose="020B0604020202020204" pitchFamily="34" charset="0"/>
              </a:rPr>
              <a:t>How was it executed?</a:t>
            </a:r>
          </a:p>
        </p:txBody>
      </p:sp>
      <p:sp>
        <p:nvSpPr>
          <p:cNvPr id="15" name="Rectangle 14">
            <a:extLst>
              <a:ext uri="{FF2B5EF4-FFF2-40B4-BE49-F238E27FC236}">
                <a16:creationId xmlns:a16="http://schemas.microsoft.com/office/drawing/2014/main" id="{7DBE06E7-5AD5-43B9-84B5-93BA1E8627DB}"/>
              </a:ext>
            </a:extLst>
          </p:cNvPr>
          <p:cNvSpPr/>
          <p:nvPr/>
        </p:nvSpPr>
        <p:spPr>
          <a:xfrm>
            <a:off x="1052513" y="4897279"/>
            <a:ext cx="5761038"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Metadata and examples from CERT r5.2 (CERT Datasets: https://doi.org/10.1184/R1/12841247.v1.) which simulates an organization with 2000 employees over the period of 18 months. Dataset consists of user activity logs, categorized as follows: login/logoff, email, Web, file and thumb drive connect, as well as organizational structure and user information</a:t>
            </a:r>
          </a:p>
        </p:txBody>
      </p:sp>
      <p:graphicFrame>
        <p:nvGraphicFramePr>
          <p:cNvPr id="16" name="Object 15">
            <a:extLst>
              <a:ext uri="{FF2B5EF4-FFF2-40B4-BE49-F238E27FC236}">
                <a16:creationId xmlns:a16="http://schemas.microsoft.com/office/drawing/2014/main" id="{AB0CE7BE-9D4D-490C-983E-CF348DA12E7F}"/>
              </a:ext>
            </a:extLst>
          </p:cNvPr>
          <p:cNvGraphicFramePr>
            <a:graphicFrameLocks noChangeAspect="1"/>
          </p:cNvGraphicFramePr>
          <p:nvPr>
            <p:extLst>
              <p:ext uri="{D42A27DB-BD31-4B8C-83A1-F6EECF244321}">
                <p14:modId xmlns:p14="http://schemas.microsoft.com/office/powerpoint/2010/main" val="2733480446"/>
              </p:ext>
            </p:extLst>
          </p:nvPr>
        </p:nvGraphicFramePr>
        <p:xfrm>
          <a:off x="6748463" y="4902200"/>
          <a:ext cx="301625" cy="225425"/>
        </p:xfrm>
        <a:graphic>
          <a:graphicData uri="http://schemas.openxmlformats.org/presentationml/2006/ole">
            <mc:AlternateContent xmlns:mc="http://schemas.openxmlformats.org/markup-compatibility/2006">
              <mc:Choice xmlns:v="urn:schemas-microsoft-com:vml" Requires="v">
                <p:oleObj spid="_x0000_s27387" name="Packager Shell Object" showAsIcon="1" r:id="rId3" imgW="603360" imgH="452160" progId="Package">
                  <p:embed/>
                </p:oleObj>
              </mc:Choice>
              <mc:Fallback>
                <p:oleObj name="Packager Shell Object" showAsIcon="1" r:id="rId3" imgW="603360" imgH="452160" progId="Package">
                  <p:embed/>
                  <p:pic>
                    <p:nvPicPr>
                      <p:cNvPr id="28" name="Object 27">
                        <a:extLst>
                          <a:ext uri="{FF2B5EF4-FFF2-40B4-BE49-F238E27FC236}">
                            <a16:creationId xmlns:a16="http://schemas.microsoft.com/office/drawing/2014/main" id="{BF973A1F-2972-417A-A7FE-E49BEAFC2DEC}"/>
                          </a:ext>
                        </a:extLst>
                      </p:cNvPr>
                      <p:cNvPicPr/>
                      <p:nvPr/>
                    </p:nvPicPr>
                    <p:blipFill>
                      <a:blip r:embed="rId4"/>
                      <a:stretch>
                        <a:fillRect/>
                      </a:stretch>
                    </p:blipFill>
                    <p:spPr>
                      <a:xfrm>
                        <a:off x="6748463" y="4902200"/>
                        <a:ext cx="301625" cy="225425"/>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7E608D79-81BA-4ECA-AF26-22F3203AC1DA}"/>
              </a:ext>
            </a:extLst>
          </p:cNvPr>
          <p:cNvSpPr/>
          <p:nvPr/>
        </p:nvSpPr>
        <p:spPr>
          <a:xfrm>
            <a:off x="1053846" y="3490912"/>
            <a:ext cx="4024312" cy="1652588"/>
          </a:xfrm>
          <a:prstGeom prst="rect">
            <a:avLst/>
          </a:prstGeom>
        </p:spPr>
        <p:txBody>
          <a:bodyPr wrap="square">
            <a:noAutofit/>
          </a:bodyPr>
          <a:lstStyle/>
          <a:p>
            <a:pPr marL="114300" indent="-114300">
              <a:buFont typeface="Arial" panose="020B0604020202020204" pitchFamily="34" charset="0"/>
              <a:buChar char="•"/>
            </a:pPr>
            <a:endParaRPr lang="en-US" sz="900" dirty="0">
              <a:latin typeface="Arial" panose="020B0604020202020204" pitchFamily="34" charset="0"/>
              <a:cs typeface="Arial" panose="020B0604020202020204" pitchFamily="34" charset="0"/>
            </a:endParaRPr>
          </a:p>
        </p:txBody>
      </p:sp>
      <p:graphicFrame>
        <p:nvGraphicFramePr>
          <p:cNvPr id="19" name="Table 18">
            <a:extLst>
              <a:ext uri="{FF2B5EF4-FFF2-40B4-BE49-F238E27FC236}">
                <a16:creationId xmlns:a16="http://schemas.microsoft.com/office/drawing/2014/main" id="{93A3B668-5DF1-4192-8952-1C90FCDECF53}"/>
              </a:ext>
            </a:extLst>
          </p:cNvPr>
          <p:cNvGraphicFramePr>
            <a:graphicFrameLocks noGrp="1"/>
          </p:cNvGraphicFramePr>
          <p:nvPr>
            <p:extLst>
              <p:ext uri="{D42A27DB-BD31-4B8C-83A1-F6EECF244321}">
                <p14:modId xmlns:p14="http://schemas.microsoft.com/office/powerpoint/2010/main" val="3467331294"/>
              </p:ext>
            </p:extLst>
          </p:nvPr>
        </p:nvGraphicFramePr>
        <p:xfrm>
          <a:off x="457989" y="4034669"/>
          <a:ext cx="2593170" cy="770449"/>
        </p:xfrm>
        <a:graphic>
          <a:graphicData uri="http://schemas.openxmlformats.org/drawingml/2006/table">
            <a:tbl>
              <a:tblPr bandRow="1">
                <a:tableStyleId>{5C22544A-7EE6-4342-B048-85BDC9FD1C3A}</a:tableStyleId>
              </a:tblPr>
              <a:tblGrid>
                <a:gridCol w="664875">
                  <a:extLst>
                    <a:ext uri="{9D8B030D-6E8A-4147-A177-3AD203B41FA5}">
                      <a16:colId xmlns:a16="http://schemas.microsoft.com/office/drawing/2014/main" val="141849340"/>
                    </a:ext>
                  </a:extLst>
                </a:gridCol>
                <a:gridCol w="1928295">
                  <a:extLst>
                    <a:ext uri="{9D8B030D-6E8A-4147-A177-3AD203B41FA5}">
                      <a16:colId xmlns:a16="http://schemas.microsoft.com/office/drawing/2014/main" val="2925094250"/>
                    </a:ext>
                  </a:extLst>
                </a:gridCol>
              </a:tblGrid>
              <a:tr h="221809">
                <a:tc>
                  <a:txBody>
                    <a:bodyPr/>
                    <a:lstStyle/>
                    <a:p>
                      <a:pPr marL="0" indent="0">
                        <a:buFont typeface="Arial" panose="020B0604020202020204" pitchFamily="34" charset="0"/>
                        <a:buNone/>
                      </a:pPr>
                      <a:r>
                        <a:rPr lang="en-US" sz="600" b="1" dirty="0">
                          <a:solidFill>
                            <a:srgbClr val="111111"/>
                          </a:solidFill>
                          <a:latin typeface="Arial" panose="020B0604020202020204" pitchFamily="34" charset="0"/>
                          <a:cs typeface="Arial" panose="020B0604020202020204" pitchFamily="34" charset="0"/>
                        </a:rPr>
                        <a:t>Security</a:t>
                      </a:r>
                      <a:endParaRPr lang="en-US" sz="600" dirty="0">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r>
                        <a:rPr lang="en-US" sz="600" dirty="0">
                          <a:latin typeface="Arial" panose="020B0604020202020204" pitchFamily="34" charset="0"/>
                          <a:cs typeface="Arial" panose="020B0604020202020204" pitchFamily="34" charset="0"/>
                        </a:rPr>
                        <a:t>Frequent or unusual security incidents, compliance violations</a:t>
                      </a:r>
                    </a:p>
                  </a:txBody>
                  <a:tcPr/>
                </a:tc>
                <a:extLst>
                  <a:ext uri="{0D108BD9-81ED-4DB2-BD59-A6C34878D82A}">
                    <a16:rowId xmlns:a16="http://schemas.microsoft.com/office/drawing/2014/main" val="951401624"/>
                  </a:ext>
                </a:extLst>
              </a:tr>
              <a:tr h="221809">
                <a:tc>
                  <a:txBody>
                    <a:bodyPr/>
                    <a:lstStyle/>
                    <a:p>
                      <a:pPr marL="0" indent="0">
                        <a:buFont typeface="Arial" panose="020B0604020202020204" pitchFamily="34" charset="0"/>
                        <a:buNone/>
                      </a:pPr>
                      <a:r>
                        <a:rPr lang="en-US" sz="600" b="1" dirty="0">
                          <a:solidFill>
                            <a:srgbClr val="111111"/>
                          </a:solidFill>
                          <a:latin typeface="Arial" panose="020B0604020202020204" pitchFamily="34" charset="0"/>
                          <a:cs typeface="Arial" panose="020B0604020202020204" pitchFamily="34" charset="0"/>
                        </a:rPr>
                        <a:t>Performance</a:t>
                      </a:r>
                      <a:endParaRPr lang="en-US" sz="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dirty="0">
                          <a:latin typeface="Arial" panose="020B0604020202020204" pitchFamily="34" charset="0"/>
                          <a:cs typeface="Arial" panose="020B0604020202020204" pitchFamily="34" charset="0"/>
                        </a:rPr>
                        <a:t>Declining or poor performance, HR complains or demotion</a:t>
                      </a:r>
                    </a:p>
                  </a:txBody>
                  <a:tcPr/>
                </a:tc>
                <a:extLst>
                  <a:ext uri="{0D108BD9-81ED-4DB2-BD59-A6C34878D82A}">
                    <a16:rowId xmlns:a16="http://schemas.microsoft.com/office/drawing/2014/main" val="3769168156"/>
                  </a:ext>
                </a:extLst>
              </a:tr>
              <a:tr h="221809">
                <a:tc>
                  <a:txBody>
                    <a:bodyPr/>
                    <a:lstStyle/>
                    <a:p>
                      <a:pPr marL="0" indent="0">
                        <a:buFont typeface="Arial" panose="020B0604020202020204" pitchFamily="34" charset="0"/>
                        <a:buNone/>
                      </a:pPr>
                      <a:r>
                        <a:rPr lang="en-US" sz="600" b="1" dirty="0">
                          <a:latin typeface="Arial" panose="020B0604020202020204" pitchFamily="34" charset="0"/>
                          <a:cs typeface="Arial" panose="020B0604020202020204" pitchFamily="34" charset="0"/>
                        </a:rPr>
                        <a:t>Personality</a:t>
                      </a:r>
                      <a:endParaRPr lang="en-US" sz="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600" dirty="0">
                          <a:latin typeface="Arial" panose="020B0604020202020204" pitchFamily="34" charset="0"/>
                          <a:cs typeface="Arial" panose="020B0604020202020204" pitchFamily="34" charset="0"/>
                        </a:rPr>
                        <a:t>Past lies to the employer, psychological disorders</a:t>
                      </a:r>
                    </a:p>
                  </a:txBody>
                  <a:tcPr/>
                </a:tc>
                <a:extLst>
                  <a:ext uri="{0D108BD9-81ED-4DB2-BD59-A6C34878D82A}">
                    <a16:rowId xmlns:a16="http://schemas.microsoft.com/office/drawing/2014/main" val="3480200182"/>
                  </a:ext>
                </a:extLst>
              </a:tr>
            </a:tbl>
          </a:graphicData>
        </a:graphic>
      </p:graphicFrame>
      <p:sp>
        <p:nvSpPr>
          <p:cNvPr id="21" name="Rectangle 20">
            <a:extLst>
              <a:ext uri="{FF2B5EF4-FFF2-40B4-BE49-F238E27FC236}">
                <a16:creationId xmlns:a16="http://schemas.microsoft.com/office/drawing/2014/main" id="{03629285-5E56-4E75-9EB6-CE6442C5C0EC}"/>
              </a:ext>
            </a:extLst>
          </p:cNvPr>
          <p:cNvSpPr/>
          <p:nvPr/>
        </p:nvSpPr>
        <p:spPr>
          <a:xfrm>
            <a:off x="395288" y="3836403"/>
            <a:ext cx="1872629"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Examples of data sensors for </a:t>
            </a:r>
            <a:r>
              <a:rPr lang="en-US" sz="800" b="1" i="1" dirty="0">
                <a:latin typeface="Arial" panose="020B0604020202020204" pitchFamily="34" charset="0"/>
                <a:cs typeface="Arial" panose="020B0604020202020204" pitchFamily="34" charset="0"/>
              </a:rPr>
              <a:t>Who</a:t>
            </a:r>
            <a:endParaRPr lang="en-US" sz="800" i="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AD8C5CF-E774-4674-83FC-84DF418EA47B}"/>
              </a:ext>
            </a:extLst>
          </p:cNvPr>
          <p:cNvSpPr txBox="1"/>
          <p:nvPr/>
        </p:nvSpPr>
        <p:spPr>
          <a:xfrm>
            <a:off x="3361445" y="586150"/>
            <a:ext cx="4032250" cy="200055"/>
          </a:xfrm>
          <a:prstGeom prst="rect">
            <a:avLst/>
          </a:prstGeom>
          <a:noFill/>
          <a:ln>
            <a:noFill/>
            <a:prstDash val="sysDot"/>
          </a:ln>
        </p:spPr>
        <p:txBody>
          <a:bodyPr wrap="square" rtlCol="0">
            <a:spAutoFit/>
          </a:bodyPr>
          <a:lstStyle/>
          <a:p>
            <a:r>
              <a:rPr lang="en-US" sz="700" b="1" dirty="0">
                <a:latin typeface="Arial" panose="020B0604020202020204" pitchFamily="34" charset="0"/>
                <a:cs typeface="Arial" panose="020B0604020202020204" pitchFamily="34" charset="0"/>
              </a:rPr>
              <a:t>Data Sources: </a:t>
            </a:r>
            <a:r>
              <a:rPr lang="en-US" sz="700" dirty="0">
                <a:latin typeface="Arial" panose="020B0604020202020204" pitchFamily="34" charset="0"/>
                <a:cs typeface="Arial" panose="020B0604020202020204" pitchFamily="34" charset="0"/>
              </a:rPr>
              <a:t>OREO, Bastion, SOP, Audit, HR, Network, …</a:t>
            </a:r>
          </a:p>
        </p:txBody>
      </p:sp>
      <p:sp>
        <p:nvSpPr>
          <p:cNvPr id="23" name="Arrow: Right 22">
            <a:extLst>
              <a:ext uri="{FF2B5EF4-FFF2-40B4-BE49-F238E27FC236}">
                <a16:creationId xmlns:a16="http://schemas.microsoft.com/office/drawing/2014/main" id="{F4B96D0A-65D5-4B93-9C14-E88B40C3EB1F}"/>
              </a:ext>
            </a:extLst>
          </p:cNvPr>
          <p:cNvSpPr/>
          <p:nvPr/>
        </p:nvSpPr>
        <p:spPr>
          <a:xfrm rot="5400000">
            <a:off x="5045784" y="786282"/>
            <a:ext cx="104232" cy="1042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06BDA51-EFC6-4753-858B-660B0A6C6B81}"/>
              </a:ext>
            </a:extLst>
          </p:cNvPr>
          <p:cNvPicPr>
            <a:picLocks noChangeAspect="1"/>
          </p:cNvPicPr>
          <p:nvPr/>
        </p:nvPicPr>
        <p:blipFill>
          <a:blip r:embed="rId5"/>
          <a:stretch>
            <a:fillRect/>
          </a:stretch>
        </p:blipFill>
        <p:spPr>
          <a:xfrm>
            <a:off x="3482014" y="3331984"/>
            <a:ext cx="2259260" cy="1325779"/>
          </a:xfrm>
          <a:prstGeom prst="rect">
            <a:avLst/>
          </a:prstGeom>
        </p:spPr>
      </p:pic>
      <p:sp>
        <p:nvSpPr>
          <p:cNvPr id="30" name="Rectangle 29">
            <a:extLst>
              <a:ext uri="{FF2B5EF4-FFF2-40B4-BE49-F238E27FC236}">
                <a16:creationId xmlns:a16="http://schemas.microsoft.com/office/drawing/2014/main" id="{2530C499-4103-4D61-89E9-9CA831DC6E11}"/>
              </a:ext>
            </a:extLst>
          </p:cNvPr>
          <p:cNvSpPr/>
          <p:nvPr/>
        </p:nvSpPr>
        <p:spPr>
          <a:xfrm>
            <a:off x="3375816" y="2660960"/>
            <a:ext cx="1657715" cy="630942"/>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Data Preprocessing</a:t>
            </a:r>
            <a:endParaRPr lang="en-US" sz="700" dirty="0">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Machine Learning algorithms understand only numbers, thus, conversion is needed</a:t>
            </a:r>
          </a:p>
          <a:p>
            <a:pPr marL="114300" indent="-114300">
              <a:buFont typeface="Arial" panose="020B0604020202020204" pitchFamily="34" charset="0"/>
              <a:buChar char="•"/>
            </a:pPr>
            <a:endParaRPr lang="en-US" sz="7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F8213F08-EDB6-4A9A-B9A8-3373DE5D26D3}"/>
              </a:ext>
            </a:extLst>
          </p:cNvPr>
          <p:cNvPicPr>
            <a:picLocks noChangeAspect="1"/>
          </p:cNvPicPr>
          <p:nvPr/>
        </p:nvPicPr>
        <p:blipFill>
          <a:blip r:embed="rId6"/>
          <a:stretch>
            <a:fillRect/>
          </a:stretch>
        </p:blipFill>
        <p:spPr>
          <a:xfrm>
            <a:off x="5886434" y="3550548"/>
            <a:ext cx="2776947" cy="1099208"/>
          </a:xfrm>
          <a:prstGeom prst="rect">
            <a:avLst/>
          </a:prstGeom>
        </p:spPr>
      </p:pic>
      <p:sp>
        <p:nvSpPr>
          <p:cNvPr id="40" name="Rectangle 39">
            <a:extLst>
              <a:ext uri="{FF2B5EF4-FFF2-40B4-BE49-F238E27FC236}">
                <a16:creationId xmlns:a16="http://schemas.microsoft.com/office/drawing/2014/main" id="{85F95B5B-2589-4035-B08E-623DB3D094CA}"/>
              </a:ext>
            </a:extLst>
          </p:cNvPr>
          <p:cNvSpPr/>
          <p:nvPr/>
        </p:nvSpPr>
        <p:spPr>
          <a:xfrm>
            <a:off x="5874432" y="2660960"/>
            <a:ext cx="2725388" cy="415498"/>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Technologies</a:t>
            </a:r>
            <a:endParaRPr lang="en-US" sz="700" dirty="0">
              <a:latin typeface="Arial" panose="020B0604020202020204" pitchFamily="34" charset="0"/>
              <a:cs typeface="Arial" panose="020B0604020202020204" pitchFamily="34" charset="0"/>
            </a:endParaRPr>
          </a:p>
          <a:p>
            <a:pPr marL="114300"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Technologies: Vector, Vector Remap Language (VRL), </a:t>
            </a:r>
            <a:r>
              <a:rPr lang="en-US" sz="700" dirty="0" err="1">
                <a:latin typeface="Arial" panose="020B0604020202020204" pitchFamily="34" charset="0"/>
                <a:cs typeface="Arial" panose="020B0604020202020204" pitchFamily="34" charset="0"/>
              </a:rPr>
              <a:t>Filebeat</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FluentBit</a:t>
            </a:r>
            <a:r>
              <a:rPr lang="en-US" sz="700" dirty="0">
                <a:latin typeface="Arial" panose="020B0604020202020204" pitchFamily="34" charset="0"/>
                <a:cs typeface="Arial" panose="020B0604020202020204" pitchFamily="34" charset="0"/>
              </a:rPr>
              <a:t>, </a:t>
            </a:r>
            <a:r>
              <a:rPr lang="en-US" sz="700" dirty="0" err="1">
                <a:latin typeface="Arial" panose="020B0604020202020204" pitchFamily="34" charset="0"/>
                <a:cs typeface="Arial" panose="020B0604020202020204" pitchFamily="34" charset="0"/>
              </a:rPr>
              <a:t>FluentD</a:t>
            </a:r>
            <a:r>
              <a:rPr lang="en-US" sz="700" dirty="0">
                <a:latin typeface="Arial" panose="020B0604020202020204" pitchFamily="34" charset="0"/>
                <a:cs typeface="Arial" panose="020B0604020202020204" pitchFamily="34" charset="0"/>
              </a:rPr>
              <a:t>, Logstash</a:t>
            </a:r>
          </a:p>
        </p:txBody>
      </p:sp>
      <p:sp>
        <p:nvSpPr>
          <p:cNvPr id="41" name="Rectangle 40">
            <a:extLst>
              <a:ext uri="{FF2B5EF4-FFF2-40B4-BE49-F238E27FC236}">
                <a16:creationId xmlns:a16="http://schemas.microsoft.com/office/drawing/2014/main" id="{4BF86EC5-DA5B-4235-9756-AC27D0360BA9}"/>
              </a:ext>
            </a:extLst>
          </p:cNvPr>
          <p:cNvSpPr/>
          <p:nvPr/>
        </p:nvSpPr>
        <p:spPr>
          <a:xfrm>
            <a:off x="5873511" y="3376831"/>
            <a:ext cx="1931939" cy="184666"/>
          </a:xfrm>
          <a:prstGeom prst="rect">
            <a:avLst/>
          </a:prstGeom>
        </p:spPr>
        <p:txBody>
          <a:bodyPr wrap="none">
            <a:spAutoFit/>
          </a:bodyPr>
          <a:lstStyle/>
          <a:p>
            <a:r>
              <a:rPr lang="en-US" sz="600" i="1" dirty="0">
                <a:latin typeface="Arial" panose="020B0604020202020204" pitchFamily="34" charset="0"/>
                <a:cs typeface="Arial" panose="020B0604020202020204" pitchFamily="34" charset="0"/>
              </a:rPr>
              <a:t>Examples of VRL language for .json transformation</a:t>
            </a:r>
          </a:p>
        </p:txBody>
      </p:sp>
      <p:sp>
        <p:nvSpPr>
          <p:cNvPr id="42" name="Rectangle 41">
            <a:extLst>
              <a:ext uri="{FF2B5EF4-FFF2-40B4-BE49-F238E27FC236}">
                <a16:creationId xmlns:a16="http://schemas.microsoft.com/office/drawing/2014/main" id="{CAD9BD84-EECD-4E2F-8303-82B5777FB83D}"/>
              </a:ext>
            </a:extLst>
          </p:cNvPr>
          <p:cNvSpPr/>
          <p:nvPr/>
        </p:nvSpPr>
        <p:spPr>
          <a:xfrm>
            <a:off x="3385302" y="2208926"/>
            <a:ext cx="1515158" cy="184666"/>
          </a:xfrm>
          <a:prstGeom prst="rect">
            <a:avLst/>
          </a:prstGeom>
        </p:spPr>
        <p:txBody>
          <a:bodyPr wrap="none">
            <a:spAutoFit/>
          </a:bodyPr>
          <a:lstStyle/>
          <a:p>
            <a:r>
              <a:rPr lang="en-US" sz="600" i="1" dirty="0">
                <a:latin typeface="Arial" panose="020B0604020202020204" pitchFamily="34" charset="0"/>
                <a:cs typeface="Arial" panose="020B0604020202020204" pitchFamily="34" charset="0"/>
              </a:rPr>
              <a:t>Semantic classification of data sources</a:t>
            </a:r>
          </a:p>
        </p:txBody>
      </p:sp>
      <p:sp>
        <p:nvSpPr>
          <p:cNvPr id="32" name="Rectangle 31">
            <a:extLst>
              <a:ext uri="{FF2B5EF4-FFF2-40B4-BE49-F238E27FC236}">
                <a16:creationId xmlns:a16="http://schemas.microsoft.com/office/drawing/2014/main" id="{1D14332E-3185-4A55-9B70-E67AA7D511DE}"/>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4F286CB4-9E8E-4D95-B9B1-A0A418C71B50}"/>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34" name="Rectangle 33">
            <a:extLst>
              <a:ext uri="{FF2B5EF4-FFF2-40B4-BE49-F238E27FC236}">
                <a16:creationId xmlns:a16="http://schemas.microsoft.com/office/drawing/2014/main" id="{AE46B1F2-F105-44C2-ACAC-031B17D584CB}"/>
              </a:ext>
            </a:extLst>
          </p:cNvPr>
          <p:cNvSpPr/>
          <p:nvPr/>
        </p:nvSpPr>
        <p:spPr>
          <a:xfrm>
            <a:off x="726378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35" name="Rectangle 34">
            <a:extLst>
              <a:ext uri="{FF2B5EF4-FFF2-40B4-BE49-F238E27FC236}">
                <a16:creationId xmlns:a16="http://schemas.microsoft.com/office/drawing/2014/main" id="{165BECC7-A51A-4934-95DC-827A802B94BD}"/>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34809731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4801131-2B42-423B-81F2-CD8DD1DDA4DD}"/>
              </a:ext>
            </a:extLst>
          </p:cNvPr>
          <p:cNvPicPr>
            <a:picLocks noChangeAspect="1"/>
          </p:cNvPicPr>
          <p:nvPr/>
        </p:nvPicPr>
        <p:blipFill rotWithShape="1">
          <a:blip r:embed="rId2"/>
          <a:srcRect b="6324"/>
          <a:stretch/>
        </p:blipFill>
        <p:spPr>
          <a:xfrm>
            <a:off x="6753225" y="1940803"/>
            <a:ext cx="1919287" cy="1884464"/>
          </a:xfrm>
          <a:prstGeom prst="rect">
            <a:avLst/>
          </a:prstGeom>
        </p:spPr>
      </p:pic>
      <p:sp>
        <p:nvSpPr>
          <p:cNvPr id="2" name="Title 1">
            <a:extLst>
              <a:ext uri="{FF2B5EF4-FFF2-40B4-BE49-F238E27FC236}">
                <a16:creationId xmlns:a16="http://schemas.microsoft.com/office/drawing/2014/main" id="{E4E8E55F-CD79-452B-B190-E78F9EE99D4D}"/>
              </a:ext>
            </a:extLst>
          </p:cNvPr>
          <p:cNvSpPr>
            <a:spLocks noGrp="1"/>
          </p:cNvSpPr>
          <p:nvPr>
            <p:ph type="title"/>
          </p:nvPr>
        </p:nvSpPr>
        <p:spPr/>
        <p:txBody>
          <a:bodyPr/>
          <a:lstStyle/>
          <a:p>
            <a:r>
              <a:rPr lang="en-US" b="1" dirty="0"/>
              <a:t>Behavior Analysis</a:t>
            </a:r>
            <a:br>
              <a:rPr lang="en-US" b="1" dirty="0"/>
            </a:br>
            <a:r>
              <a:rPr lang="en-US" dirty="0"/>
              <a:t>Machine Feature Extraction / Engineering</a:t>
            </a:r>
          </a:p>
        </p:txBody>
      </p:sp>
      <p:sp>
        <p:nvSpPr>
          <p:cNvPr id="3" name="Rectangle 2">
            <a:extLst>
              <a:ext uri="{FF2B5EF4-FFF2-40B4-BE49-F238E27FC236}">
                <a16:creationId xmlns:a16="http://schemas.microsoft.com/office/drawing/2014/main" id="{B1CB8349-48AC-4B16-92F0-95DAB4241068}"/>
              </a:ext>
            </a:extLst>
          </p:cNvPr>
          <p:cNvSpPr/>
          <p:nvPr/>
        </p:nvSpPr>
        <p:spPr>
          <a:xfrm>
            <a:off x="395288" y="628650"/>
            <a:ext cx="4024312" cy="4211638"/>
          </a:xfrm>
          <a:prstGeom prst="rect">
            <a:avLst/>
          </a:prstGeom>
        </p:spPr>
        <p:txBody>
          <a:bodyPr wrap="square">
            <a:noAutofit/>
          </a:bodyPr>
          <a:lstStyle/>
          <a:p>
            <a:r>
              <a:rPr lang="en-US" sz="800" b="1" dirty="0">
                <a:latin typeface="Arial" panose="020B0604020202020204" pitchFamily="34" charset="0"/>
                <a:cs typeface="Arial" panose="020B0604020202020204" pitchFamily="34" charset="0"/>
              </a:rPr>
              <a:t>Behavior Profile</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For each </a:t>
            </a:r>
            <a:r>
              <a:rPr lang="en-US" sz="800" dirty="0">
                <a:solidFill>
                  <a:schemeClr val="tx2"/>
                </a:solidFill>
                <a:latin typeface="Arial" panose="020B0604020202020204" pitchFamily="34" charset="0"/>
                <a:cs typeface="Arial" panose="020B0604020202020204" pitchFamily="34" charset="0"/>
              </a:rPr>
              <a:t>user and role </a:t>
            </a:r>
            <a:r>
              <a:rPr lang="en-US" sz="800" dirty="0">
                <a:latin typeface="Arial" panose="020B0604020202020204" pitchFamily="34" charset="0"/>
                <a:cs typeface="Arial" panose="020B0604020202020204" pitchFamily="34" charset="0"/>
              </a:rPr>
              <a:t>(who),</a:t>
            </a:r>
            <a:r>
              <a:rPr lang="en-US" sz="800" b="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and for each 4W+H model of the vector, we build a </a:t>
            </a:r>
            <a:r>
              <a:rPr lang="en-US" sz="800" dirty="0">
                <a:solidFill>
                  <a:schemeClr val="tx2"/>
                </a:solidFill>
                <a:latin typeface="Arial" panose="020B0604020202020204" pitchFamily="34" charset="0"/>
                <a:cs typeface="Arial" panose="020B0604020202020204" pitchFamily="34" charset="0"/>
              </a:rPr>
              <a:t>behavior profile </a:t>
            </a:r>
            <a:r>
              <a:rPr lang="en-US" sz="800" dirty="0">
                <a:latin typeface="Arial" panose="020B0604020202020204" pitchFamily="34" charset="0"/>
                <a:cs typeface="Arial" panose="020B0604020202020204" pitchFamily="34" charset="0"/>
              </a:rPr>
              <a:t>that denotes the operations for a particular user based on the observed records</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E.g., in [1], user-week, user-day, and user-session profiles were adopted</a:t>
            </a: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Feature Extraction</a:t>
            </a:r>
          </a:p>
          <a:p>
            <a:r>
              <a:rPr lang="en-US" sz="800" dirty="0">
                <a:latin typeface="Arial" panose="020B0604020202020204" pitchFamily="34" charset="0"/>
                <a:cs typeface="Arial" panose="020B0604020202020204" pitchFamily="34" charset="0"/>
              </a:rPr>
              <a:t>For each behavior profile, perform feature extraction</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This enables the ML algorithm to compare between users, roles, and derived characteristics of the 5W+H model which are relevant</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Features enable an assessment of 3 key areas: </a:t>
            </a:r>
          </a:p>
          <a:p>
            <a:pPr marL="342900" lvl="1" indent="-173038">
              <a:buFont typeface="Arial" panose="020B0604020202020204" pitchFamily="34" charset="0"/>
              <a:buChar char="•"/>
            </a:pPr>
            <a:r>
              <a:rPr lang="en-US" sz="800" dirty="0">
                <a:latin typeface="Arial" panose="020B0604020202020204" pitchFamily="34" charset="0"/>
                <a:cs typeface="Arial" panose="020B0604020202020204" pitchFamily="34" charset="0"/>
              </a:rPr>
              <a:t>User’s hourly/daily/week/weekend operations</a:t>
            </a:r>
          </a:p>
          <a:p>
            <a:pPr marL="342900" lvl="1" indent="-173038">
              <a:buFont typeface="Arial" panose="020B0604020202020204" pitchFamily="34" charset="0"/>
              <a:buChar char="•"/>
            </a:pPr>
            <a:r>
              <a:rPr lang="en-US" sz="800" dirty="0">
                <a:latin typeface="Arial" panose="020B0604020202020204" pitchFamily="34" charset="0"/>
                <a:cs typeface="Arial" panose="020B0604020202020204" pitchFamily="34" charset="0"/>
              </a:rPr>
              <a:t>Comparison (user’s operations vs previous operations)</a:t>
            </a:r>
          </a:p>
          <a:p>
            <a:pPr marL="342900" lvl="1" indent="-173038">
              <a:buFont typeface="Arial" panose="020B0604020202020204" pitchFamily="34" charset="0"/>
              <a:buChar char="•"/>
            </a:pPr>
            <a:r>
              <a:rPr lang="en-US" sz="800" dirty="0">
                <a:latin typeface="Arial" panose="020B0604020202020204" pitchFamily="34" charset="0"/>
                <a:cs typeface="Arial" panose="020B0604020202020204" pitchFamily="34" charset="0"/>
              </a:rPr>
              <a:t>Comparison (user’s operations vs other users with same role)</a:t>
            </a: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Features</a:t>
            </a:r>
          </a:p>
          <a:p>
            <a:r>
              <a:rPr lang="en-US" sz="800" dirty="0">
                <a:latin typeface="Arial" panose="020B0604020202020204" pitchFamily="34" charset="0"/>
                <a:cs typeface="Arial" panose="020B0604020202020204" pitchFamily="34" charset="0"/>
              </a:rPr>
              <a:t>Several types of features need to be evaluated, e.g.:</a:t>
            </a:r>
          </a:p>
          <a:p>
            <a:pPr marL="171450" indent="-171450">
              <a:buFont typeface="Arial" panose="020B0604020202020204" pitchFamily="34" charset="0"/>
              <a:buChar char="•"/>
            </a:pPr>
            <a:r>
              <a:rPr lang="en-US" sz="800" u="sng" dirty="0">
                <a:latin typeface="Arial" panose="020B0604020202020204" pitchFamily="34" charset="0"/>
                <a:cs typeface="Arial" panose="020B0604020202020204" pitchFamily="34" charset="0"/>
              </a:rPr>
              <a:t>New observations</a:t>
            </a:r>
            <a:r>
              <a:rPr lang="en-US" sz="800" b="1"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across </a:t>
            </a:r>
            <a:r>
              <a:rPr lang="en-US" sz="800" i="1" dirty="0">
                <a:latin typeface="Arial" panose="020B0604020202020204" pitchFamily="34" charset="0"/>
                <a:cs typeface="Arial" panose="020B0604020202020204" pitchFamily="34" charset="0"/>
              </a:rPr>
              <a:t>where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when</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what</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how</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who</a:t>
            </a:r>
          </a:p>
          <a:p>
            <a:pPr marL="285750" lvl="1"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e.g., new remote login on holiday</a:t>
            </a:r>
          </a:p>
          <a:p>
            <a:pPr marL="285750" lvl="1"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New computer access for user/role</a:t>
            </a:r>
          </a:p>
          <a:p>
            <a:pPr marL="285750" lvl="1"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New command execution for user/role</a:t>
            </a:r>
          </a:p>
          <a:p>
            <a:pPr marL="171450" indent="-171450">
              <a:buFont typeface="Arial" panose="020B0604020202020204" pitchFamily="34" charset="0"/>
              <a:buChar char="•"/>
            </a:pPr>
            <a:r>
              <a:rPr lang="en-US" sz="800" u="sng" dirty="0">
                <a:latin typeface="Arial" panose="020B0604020202020204" pitchFamily="34" charset="0"/>
                <a:cs typeface="Arial" panose="020B0604020202020204" pitchFamily="34" charset="0"/>
              </a:rPr>
              <a:t>Count</a:t>
            </a:r>
            <a:r>
              <a:rPr lang="en-US" sz="800" dirty="0">
                <a:latin typeface="Arial" panose="020B0604020202020204" pitchFamily="34" charset="0"/>
                <a:cs typeface="Arial" panose="020B0604020202020204" pitchFamily="34" charset="0"/>
              </a:rPr>
              <a:t>. Assess the hourly and daily usage counts for </a:t>
            </a:r>
            <a:r>
              <a:rPr lang="en-US" sz="800" i="1" dirty="0">
                <a:latin typeface="Arial" panose="020B0604020202020204" pitchFamily="34" charset="0"/>
                <a:cs typeface="Arial" panose="020B0604020202020204" pitchFamily="34" charset="0"/>
              </a:rPr>
              <a:t>where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when</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what</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how</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who</a:t>
            </a:r>
          </a:p>
          <a:p>
            <a:pPr marL="285750" lvl="1"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 e.g., number of logins during the night</a:t>
            </a:r>
          </a:p>
          <a:p>
            <a:pPr marL="285750" lvl="1" indent="-114300">
              <a:buFont typeface="Arial" panose="020B0604020202020204" pitchFamily="34" charset="0"/>
              <a:buChar char="•"/>
            </a:pPr>
            <a:r>
              <a:rPr lang="en-US" sz="800" dirty="0">
                <a:latin typeface="Arial" panose="020B0604020202020204" pitchFamily="34" charset="0"/>
                <a:cs typeface="Arial" panose="020B0604020202020204" pitchFamily="34" charset="0"/>
              </a:rPr>
              <a:t>Daily number of commands executed</a:t>
            </a:r>
          </a:p>
          <a:p>
            <a:pPr marL="171450" indent="-171450">
              <a:buFont typeface="Arial" panose="020B0604020202020204" pitchFamily="34" charset="0"/>
              <a:buChar char="•"/>
            </a:pPr>
            <a:r>
              <a:rPr lang="en-US" sz="800" u="sng" dirty="0">
                <a:latin typeface="Arial" panose="020B0604020202020204" pitchFamily="34" charset="0"/>
                <a:cs typeface="Arial" panose="020B0604020202020204" pitchFamily="34" charset="0"/>
              </a:rPr>
              <a:t>Time</a:t>
            </a:r>
            <a:r>
              <a:rPr lang="en-US" sz="800" dirty="0">
                <a:latin typeface="Arial" panose="020B0604020202020204" pitchFamily="34" charset="0"/>
                <a:cs typeface="Arial" panose="020B0604020202020204" pitchFamily="34" charset="0"/>
              </a:rPr>
              <a:t>. Time-based features for each particular activities (e.g., earliest login) </a:t>
            </a:r>
          </a:p>
          <a:p>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The final feature matrix will contain tens extracted features</a:t>
            </a:r>
          </a:p>
        </p:txBody>
      </p:sp>
      <p:grpSp>
        <p:nvGrpSpPr>
          <p:cNvPr id="49" name="Group 48">
            <a:extLst>
              <a:ext uri="{FF2B5EF4-FFF2-40B4-BE49-F238E27FC236}">
                <a16:creationId xmlns:a16="http://schemas.microsoft.com/office/drawing/2014/main" id="{9C45F854-D448-4541-9966-229D670F1559}"/>
              </a:ext>
            </a:extLst>
          </p:cNvPr>
          <p:cNvGrpSpPr/>
          <p:nvPr/>
        </p:nvGrpSpPr>
        <p:grpSpPr>
          <a:xfrm>
            <a:off x="5725621" y="697504"/>
            <a:ext cx="2022598" cy="722251"/>
            <a:chOff x="4671668" y="623018"/>
            <a:chExt cx="4121839" cy="722251"/>
          </a:xfrm>
        </p:grpSpPr>
        <p:sp>
          <p:nvSpPr>
            <p:cNvPr id="50" name="Rectangle 49">
              <a:extLst>
                <a:ext uri="{FF2B5EF4-FFF2-40B4-BE49-F238E27FC236}">
                  <a16:creationId xmlns:a16="http://schemas.microsoft.com/office/drawing/2014/main" id="{6E044DE2-5836-4625-82E3-49E228910566}"/>
                </a:ext>
              </a:extLst>
            </p:cNvPr>
            <p:cNvSpPr/>
            <p:nvPr/>
          </p:nvSpPr>
          <p:spPr>
            <a:xfrm>
              <a:off x="4716463" y="636729"/>
              <a:ext cx="4032249" cy="708540"/>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649C43D-4B86-4A24-969E-6773BF1891D2}"/>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B8E4FA83-7F1C-491A-B9D9-1ADF56848D27}"/>
                </a:ext>
              </a:extLst>
            </p:cNvPr>
            <p:cNvSpPr txBox="1"/>
            <p:nvPr/>
          </p:nvSpPr>
          <p:spPr>
            <a:xfrm>
              <a:off x="4671668" y="623018"/>
              <a:ext cx="4121839"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Feature Extraction / Engineering</a:t>
              </a:r>
            </a:p>
          </p:txBody>
        </p:sp>
      </p:grpSp>
      <p:pic>
        <p:nvPicPr>
          <p:cNvPr id="53" name="Picture 2" descr="Bar Graph - Learn About Bar Charts and Bar Diagrams">
            <a:extLst>
              <a:ext uri="{FF2B5EF4-FFF2-40B4-BE49-F238E27FC236}">
                <a16:creationId xmlns:a16="http://schemas.microsoft.com/office/drawing/2014/main" id="{80546B93-965C-42AF-A471-CCF7F8E648F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6884572" y="1116354"/>
            <a:ext cx="378372" cy="26576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Bar Graph - Learn About Bar Charts and Bar Diagrams">
            <a:extLst>
              <a:ext uri="{FF2B5EF4-FFF2-40B4-BE49-F238E27FC236}">
                <a16:creationId xmlns:a16="http://schemas.microsoft.com/office/drawing/2014/main" id="{97B21CBB-DE31-4C0F-82DE-800DD01171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7279095" y="1113435"/>
            <a:ext cx="378372" cy="26576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131420CF-A07D-459D-9820-3F9DDA6CBE27}"/>
              </a:ext>
            </a:extLst>
          </p:cNvPr>
          <p:cNvSpPr txBox="1"/>
          <p:nvPr/>
        </p:nvSpPr>
        <p:spPr>
          <a:xfrm>
            <a:off x="5760791" y="883687"/>
            <a:ext cx="1168420" cy="369332"/>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Aggregation by day, week, month, …</a:t>
            </a:r>
          </a:p>
          <a:p>
            <a:r>
              <a:rPr lang="en-US" sz="600" dirty="0">
                <a:latin typeface="Arial" panose="020B0604020202020204" pitchFamily="34" charset="0"/>
                <a:cs typeface="Arial" panose="020B0604020202020204" pitchFamily="34" charset="0"/>
              </a:rPr>
              <a:t>Normalization</a:t>
            </a:r>
          </a:p>
        </p:txBody>
      </p:sp>
      <p:sp>
        <p:nvSpPr>
          <p:cNvPr id="56" name="TextBox 55">
            <a:extLst>
              <a:ext uri="{FF2B5EF4-FFF2-40B4-BE49-F238E27FC236}">
                <a16:creationId xmlns:a16="http://schemas.microsoft.com/office/drawing/2014/main" id="{D915AB97-822C-40BA-912E-2F6915B2061C}"/>
              </a:ext>
            </a:extLst>
          </p:cNvPr>
          <p:cNvSpPr txBox="1"/>
          <p:nvPr/>
        </p:nvSpPr>
        <p:spPr>
          <a:xfrm>
            <a:off x="7093711" y="961509"/>
            <a:ext cx="632527" cy="169277"/>
          </a:xfrm>
          <a:prstGeom prst="rect">
            <a:avLst/>
          </a:prstGeom>
          <a:noFill/>
          <a:ln>
            <a:noFill/>
            <a:prstDash val="sysDot"/>
          </a:ln>
        </p:spPr>
        <p:txBody>
          <a:bodyPr wrap="square" rtlCol="0">
            <a:spAutoFit/>
          </a:bodyPr>
          <a:lstStyle/>
          <a:p>
            <a:pPr algn="ctr"/>
            <a:r>
              <a:rPr lang="en-US" sz="500" i="1" dirty="0">
                <a:latin typeface="Arial" panose="020B0604020202020204" pitchFamily="34" charset="0"/>
                <a:cs typeface="Arial" panose="020B0604020202020204" pitchFamily="34" charset="0"/>
              </a:rPr>
              <a:t>5W + H</a:t>
            </a:r>
          </a:p>
        </p:txBody>
      </p:sp>
      <p:grpSp>
        <p:nvGrpSpPr>
          <p:cNvPr id="57" name="Group 56">
            <a:extLst>
              <a:ext uri="{FF2B5EF4-FFF2-40B4-BE49-F238E27FC236}">
                <a16:creationId xmlns:a16="http://schemas.microsoft.com/office/drawing/2014/main" id="{398B519A-5601-43C4-A934-354925CD92EC}"/>
              </a:ext>
            </a:extLst>
          </p:cNvPr>
          <p:cNvGrpSpPr/>
          <p:nvPr/>
        </p:nvGrpSpPr>
        <p:grpSpPr>
          <a:xfrm>
            <a:off x="5724500" y="690198"/>
            <a:ext cx="248786" cy="230832"/>
            <a:chOff x="1602303" y="1777813"/>
            <a:chExt cx="322906" cy="299602"/>
          </a:xfrm>
        </p:grpSpPr>
        <p:sp>
          <p:nvSpPr>
            <p:cNvPr id="58" name="Oval 57">
              <a:extLst>
                <a:ext uri="{FF2B5EF4-FFF2-40B4-BE49-F238E27FC236}">
                  <a16:creationId xmlns:a16="http://schemas.microsoft.com/office/drawing/2014/main" id="{62F65F37-243C-448D-918D-02EAC6D6C957}"/>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TextBox 58">
              <a:extLst>
                <a:ext uri="{FF2B5EF4-FFF2-40B4-BE49-F238E27FC236}">
                  <a16:creationId xmlns:a16="http://schemas.microsoft.com/office/drawing/2014/main" id="{5486E83E-481C-4DEE-9DA3-B0DFC844195E}"/>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4</a:t>
              </a:r>
            </a:p>
          </p:txBody>
        </p:sp>
      </p:grpSp>
      <p:sp>
        <p:nvSpPr>
          <p:cNvPr id="60" name="TextBox 59">
            <a:extLst>
              <a:ext uri="{FF2B5EF4-FFF2-40B4-BE49-F238E27FC236}">
                <a16:creationId xmlns:a16="http://schemas.microsoft.com/office/drawing/2014/main" id="{02D56F46-B93B-4433-BC3F-8B22B1D0082E}"/>
              </a:ext>
            </a:extLst>
          </p:cNvPr>
          <p:cNvSpPr txBox="1"/>
          <p:nvPr/>
        </p:nvSpPr>
        <p:spPr>
          <a:xfrm>
            <a:off x="6051449" y="1202980"/>
            <a:ext cx="1088730" cy="200055"/>
          </a:xfrm>
          <a:prstGeom prst="rect">
            <a:avLst/>
          </a:prstGeom>
          <a:noFill/>
          <a:ln>
            <a:noFill/>
            <a:prstDash val="sysDot"/>
          </a:ln>
        </p:spPr>
        <p:txBody>
          <a:bodyPr wrap="square" rtlCol="0">
            <a:spAutoFit/>
          </a:bodyPr>
          <a:lstStyle/>
          <a:p>
            <a:r>
              <a:rPr lang="en-US" sz="700" b="1" dirty="0">
                <a:latin typeface="Arial" panose="020B0604020202020204" pitchFamily="34" charset="0"/>
                <a:cs typeface="Arial" panose="020B0604020202020204" pitchFamily="34" charset="0"/>
              </a:rPr>
              <a:t>Behavior profile:</a:t>
            </a:r>
            <a:endParaRPr lang="en-US" sz="7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86721A0E-AA8A-406C-94F6-4E922B1C7151}"/>
              </a:ext>
            </a:extLst>
          </p:cNvPr>
          <p:cNvSpPr/>
          <p:nvPr/>
        </p:nvSpPr>
        <p:spPr>
          <a:xfrm>
            <a:off x="1049629" y="4926639"/>
            <a:ext cx="3377909"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Analyzing Data Granularity Levels for Insider Threat Detection Using Machine Learning</a:t>
            </a:r>
          </a:p>
        </p:txBody>
      </p:sp>
      <p:sp>
        <p:nvSpPr>
          <p:cNvPr id="29" name="Rectangle 28">
            <a:extLst>
              <a:ext uri="{FF2B5EF4-FFF2-40B4-BE49-F238E27FC236}">
                <a16:creationId xmlns:a16="http://schemas.microsoft.com/office/drawing/2014/main" id="{CC3E180D-2E39-4B54-BE95-AEC815AE498A}"/>
              </a:ext>
            </a:extLst>
          </p:cNvPr>
          <p:cNvSpPr/>
          <p:nvPr/>
        </p:nvSpPr>
        <p:spPr>
          <a:xfrm>
            <a:off x="4724400" y="2075577"/>
            <a:ext cx="2547492" cy="276999"/>
          </a:xfrm>
          <a:prstGeom prst="rect">
            <a:avLst/>
          </a:prstGeom>
        </p:spPr>
        <p:txBody>
          <a:bodyPr wrap="none">
            <a:spAutoFit/>
          </a:bodyPr>
          <a:lstStyle/>
          <a:p>
            <a:r>
              <a:rPr lang="en-US" sz="600" i="1" dirty="0">
                <a:latin typeface="Arial" panose="020B0604020202020204" pitchFamily="34" charset="0"/>
                <a:cs typeface="Arial" panose="020B0604020202020204" pitchFamily="34" charset="0"/>
              </a:rPr>
              <a:t>Examples of features extracted for the CERT R5.1 dataset</a:t>
            </a:r>
          </a:p>
          <a:p>
            <a:r>
              <a:rPr lang="en-US" sz="600" i="1" dirty="0">
                <a:latin typeface="Arial" panose="020B0604020202020204" pitchFamily="34" charset="0"/>
                <a:cs typeface="Arial" panose="020B0604020202020204" pitchFamily="34" charset="0"/>
              </a:rPr>
              <a:t>https://resources.sei.cmu.edu/library/asset-view.cfm?assetid=508099</a:t>
            </a:r>
          </a:p>
        </p:txBody>
      </p:sp>
      <p:sp>
        <p:nvSpPr>
          <p:cNvPr id="30" name="Rectangle 29">
            <a:extLst>
              <a:ext uri="{FF2B5EF4-FFF2-40B4-BE49-F238E27FC236}">
                <a16:creationId xmlns:a16="http://schemas.microsoft.com/office/drawing/2014/main" id="{1DE52B45-8286-47AF-AAF2-0F012C1DACA4}"/>
              </a:ext>
            </a:extLst>
          </p:cNvPr>
          <p:cNvSpPr/>
          <p:nvPr/>
        </p:nvSpPr>
        <p:spPr>
          <a:xfrm>
            <a:off x="4724400" y="1413589"/>
            <a:ext cx="4024313" cy="276999"/>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Graphical representation of the profiles created. (1) For each 4W+H profiles, we compute deviation values using, e.g., standards deviation or covariance. (2) The deviation value is used to identify anomalous behavior.</a:t>
            </a:r>
          </a:p>
        </p:txBody>
      </p:sp>
      <p:pic>
        <p:nvPicPr>
          <p:cNvPr id="6" name="Picture 5">
            <a:extLst>
              <a:ext uri="{FF2B5EF4-FFF2-40B4-BE49-F238E27FC236}">
                <a16:creationId xmlns:a16="http://schemas.microsoft.com/office/drawing/2014/main" id="{1FE052BC-4294-4E95-9816-932DE8CFA3EE}"/>
              </a:ext>
            </a:extLst>
          </p:cNvPr>
          <p:cNvPicPr>
            <a:picLocks noChangeAspect="1"/>
          </p:cNvPicPr>
          <p:nvPr/>
        </p:nvPicPr>
        <p:blipFill>
          <a:blip r:embed="rId4"/>
          <a:stretch>
            <a:fillRect/>
          </a:stretch>
        </p:blipFill>
        <p:spPr>
          <a:xfrm>
            <a:off x="1133428" y="1357314"/>
            <a:ext cx="1952672" cy="720033"/>
          </a:xfrm>
          <a:prstGeom prst="rect">
            <a:avLst/>
          </a:prstGeom>
        </p:spPr>
      </p:pic>
      <p:sp>
        <p:nvSpPr>
          <p:cNvPr id="28" name="Rectangle 27">
            <a:extLst>
              <a:ext uri="{FF2B5EF4-FFF2-40B4-BE49-F238E27FC236}">
                <a16:creationId xmlns:a16="http://schemas.microsoft.com/office/drawing/2014/main" id="{0B1B8C2E-C589-4A34-9920-9ED949AF1C1C}"/>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2C35F6CB-0708-49B5-A7F9-ADC77DD49F8C}"/>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32" name="Rectangle 31">
            <a:extLst>
              <a:ext uri="{FF2B5EF4-FFF2-40B4-BE49-F238E27FC236}">
                <a16:creationId xmlns:a16="http://schemas.microsoft.com/office/drawing/2014/main" id="{363B0612-E676-49DC-A5F0-4A58B62115C8}"/>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33" name="Rectangle 32">
            <a:extLst>
              <a:ext uri="{FF2B5EF4-FFF2-40B4-BE49-F238E27FC236}">
                <a16:creationId xmlns:a16="http://schemas.microsoft.com/office/drawing/2014/main" id="{7575E7DD-791C-4DAA-8F19-B2A2F9133B3A}"/>
              </a:ext>
            </a:extLst>
          </p:cNvPr>
          <p:cNvSpPr/>
          <p:nvPr/>
        </p:nvSpPr>
        <p:spPr>
          <a:xfrm>
            <a:off x="800624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41343975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154051-2926-4E22-BCAD-842B18F948FC}"/>
              </a:ext>
            </a:extLst>
          </p:cNvPr>
          <p:cNvSpPr>
            <a:spLocks noGrp="1"/>
          </p:cNvSpPr>
          <p:nvPr>
            <p:ph type="title"/>
          </p:nvPr>
        </p:nvSpPr>
        <p:spPr/>
        <p:txBody>
          <a:bodyPr/>
          <a:lstStyle/>
          <a:p>
            <a:r>
              <a:rPr lang="en-US" b="1" dirty="0"/>
              <a:t>Behavior Analysis</a:t>
            </a:r>
            <a:br>
              <a:rPr lang="en-US" b="1" dirty="0"/>
            </a:br>
            <a:r>
              <a:rPr lang="en-US" dirty="0"/>
              <a:t>Unsupervised</a:t>
            </a:r>
            <a:r>
              <a:rPr lang="en-US" b="1" dirty="0"/>
              <a:t> </a:t>
            </a:r>
            <a:r>
              <a:rPr lang="en-US" dirty="0"/>
              <a:t>Machine Learning</a:t>
            </a:r>
          </a:p>
        </p:txBody>
      </p:sp>
      <p:sp>
        <p:nvSpPr>
          <p:cNvPr id="11" name="Rectangle 10">
            <a:extLst>
              <a:ext uri="{FF2B5EF4-FFF2-40B4-BE49-F238E27FC236}">
                <a16:creationId xmlns:a16="http://schemas.microsoft.com/office/drawing/2014/main" id="{FD52ADF5-2ED3-455F-AB56-471F612B3DF3}"/>
              </a:ext>
            </a:extLst>
          </p:cNvPr>
          <p:cNvSpPr/>
          <p:nvPr/>
        </p:nvSpPr>
        <p:spPr>
          <a:xfrm>
            <a:off x="1049629" y="4940141"/>
            <a:ext cx="3522371"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Goldstein, M. Histogram-based outlier score (HBOS): A fast unsupervised anomaly detection algorithm. 2012</a:t>
            </a:r>
          </a:p>
        </p:txBody>
      </p:sp>
      <p:sp>
        <p:nvSpPr>
          <p:cNvPr id="19" name="Rectangle 18">
            <a:extLst>
              <a:ext uri="{FF2B5EF4-FFF2-40B4-BE49-F238E27FC236}">
                <a16:creationId xmlns:a16="http://schemas.microsoft.com/office/drawing/2014/main" id="{335742E5-A5D2-4800-9667-51D5B3731E74}"/>
              </a:ext>
            </a:extLst>
          </p:cNvPr>
          <p:cNvSpPr/>
          <p:nvPr/>
        </p:nvSpPr>
        <p:spPr>
          <a:xfrm>
            <a:off x="395288" y="628650"/>
            <a:ext cx="4032250" cy="4173538"/>
          </a:xfrm>
          <a:prstGeom prst="rect">
            <a:avLst/>
          </a:prstGeom>
        </p:spPr>
        <p:txBody>
          <a:bodyPr wrap="square">
            <a:noAutofit/>
          </a:bodyPr>
          <a:lstStyle/>
          <a:p>
            <a:r>
              <a:rPr lang="en-US" sz="700" b="1" dirty="0">
                <a:latin typeface="Arial" panose="020B0604020202020204" pitchFamily="34" charset="0"/>
                <a:cs typeface="Arial" panose="020B0604020202020204" pitchFamily="34" charset="0"/>
              </a:rPr>
              <a:t>Single Abnormal Behavior Detection</a:t>
            </a:r>
            <a:endParaRPr lang="en-US" sz="700" dirty="0">
              <a:solidFill>
                <a:schemeClr val="tx2"/>
              </a:solidFill>
              <a:latin typeface="Arial" panose="020B0604020202020204" pitchFamily="34" charset="0"/>
              <a:cs typeface="Arial" panose="020B0604020202020204" pitchFamily="34" charset="0"/>
            </a:endParaRP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Each behavior profile is compared using, e.g., HBOS [1]</a:t>
            </a: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For each selected feature, we prepare a set of training histograms. </a:t>
            </a: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We then map the vectors of training histograms into a metric space so that: 1) two similar histograms are close in space, whereas 2) two dissimilar histograms are far away.</a:t>
            </a: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A number of different approaches can be used to quantify how similar two histograms are. </a:t>
            </a: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r>
              <a:rPr lang="en-US" sz="700" b="1" dirty="0">
                <a:latin typeface="Arial" panose="020B0604020202020204" pitchFamily="34" charset="0"/>
                <a:cs typeface="Arial" panose="020B0604020202020204" pitchFamily="34" charset="0"/>
              </a:rPr>
              <a:t>Full Abnormal Behavior Detection</a:t>
            </a:r>
            <a:endParaRPr lang="en-US" sz="700" dirty="0">
              <a:solidFill>
                <a:schemeClr val="tx2"/>
              </a:solidFill>
              <a:latin typeface="Arial" panose="020B0604020202020204" pitchFamily="34" charset="0"/>
              <a:cs typeface="Arial" panose="020B0604020202020204" pitchFamily="34" charset="0"/>
            </a:endParaRP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Isolation Forests (IF) can be used for anomaly detection since they are efficient for large datasets </a:t>
            </a: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The results of single abnormal behavior detection are placed in a vector</a:t>
            </a:r>
          </a:p>
          <a:p>
            <a:pPr marL="228600" lvl="1" indent="-114300">
              <a:buFont typeface="Arial" panose="020B0604020202020204" pitchFamily="34" charset="0"/>
              <a:buChar char="•"/>
            </a:pPr>
            <a:r>
              <a:rPr lang="en-US" sz="700" dirty="0">
                <a:latin typeface="Arial" panose="020B0604020202020204" pitchFamily="34" charset="0"/>
                <a:cs typeface="Arial" panose="020B0604020202020204" pitchFamily="34" charset="0"/>
              </a:rPr>
              <a:t>E.g., [</a:t>
            </a:r>
            <a:r>
              <a:rPr lang="en-US" sz="700" i="1" dirty="0">
                <a:solidFill>
                  <a:srgbClr val="C00000"/>
                </a:solidFill>
                <a:latin typeface="Arial" panose="020B0604020202020204" pitchFamily="34" charset="0"/>
                <a:cs typeface="Arial" panose="020B0604020202020204" pitchFamily="34" charset="0"/>
              </a:rPr>
              <a:t>.9</a:t>
            </a:r>
            <a:r>
              <a:rPr lang="en-US" sz="700" i="1" dirty="0">
                <a:latin typeface="Arial" panose="020B0604020202020204" pitchFamily="34" charset="0"/>
                <a:cs typeface="Arial" panose="020B0604020202020204" pitchFamily="34" charset="0"/>
              </a:rPr>
              <a:t>, </a:t>
            </a:r>
            <a:r>
              <a:rPr lang="en-US" sz="700" i="1" dirty="0">
                <a:solidFill>
                  <a:srgbClr val="009900"/>
                </a:solidFill>
                <a:latin typeface="Arial" panose="020B0604020202020204" pitchFamily="34" charset="0"/>
                <a:cs typeface="Arial" panose="020B0604020202020204" pitchFamily="34" charset="0"/>
              </a:rPr>
              <a:t>.2</a:t>
            </a:r>
            <a:r>
              <a:rPr lang="en-US" sz="700" i="1" dirty="0">
                <a:latin typeface="Arial" panose="020B0604020202020204" pitchFamily="34" charset="0"/>
                <a:cs typeface="Arial" panose="020B0604020202020204" pitchFamily="34" charset="0"/>
              </a:rPr>
              <a:t>, </a:t>
            </a:r>
            <a:r>
              <a:rPr lang="en-US" sz="700" i="1" dirty="0">
                <a:solidFill>
                  <a:srgbClr val="7030A0"/>
                </a:solidFill>
                <a:latin typeface="Arial" panose="020B0604020202020204" pitchFamily="34" charset="0"/>
                <a:cs typeface="Arial" panose="020B0604020202020204" pitchFamily="34" charset="0"/>
              </a:rPr>
              <a:t>.1</a:t>
            </a:r>
            <a:r>
              <a:rPr lang="en-US" sz="700" i="1" dirty="0">
                <a:latin typeface="Arial" panose="020B0604020202020204" pitchFamily="34" charset="0"/>
                <a:cs typeface="Arial" panose="020B0604020202020204" pitchFamily="34" charset="0"/>
              </a:rPr>
              <a:t>, </a:t>
            </a:r>
            <a:r>
              <a:rPr lang="en-US" sz="700" i="1" dirty="0">
                <a:solidFill>
                  <a:srgbClr val="0070C0"/>
                </a:solidFill>
                <a:latin typeface="Arial" panose="020B0604020202020204" pitchFamily="34" charset="0"/>
                <a:cs typeface="Arial" panose="020B0604020202020204" pitchFamily="34" charset="0"/>
              </a:rPr>
              <a:t>.9</a:t>
            </a:r>
            <a:r>
              <a:rPr lang="en-US" sz="700" i="1" dirty="0">
                <a:latin typeface="Arial" panose="020B0604020202020204" pitchFamily="34" charset="0"/>
                <a:cs typeface="Arial" panose="020B0604020202020204" pitchFamily="34" charset="0"/>
              </a:rPr>
              <a:t>, </a:t>
            </a:r>
            <a:r>
              <a:rPr lang="en-US" sz="700" i="1" dirty="0">
                <a:solidFill>
                  <a:srgbClr val="FC9E20"/>
                </a:solidFill>
                <a:latin typeface="Arial" panose="020B0604020202020204" pitchFamily="34" charset="0"/>
                <a:cs typeface="Arial" panose="020B0604020202020204" pitchFamily="34" charset="0"/>
              </a:rPr>
              <a:t>.7</a:t>
            </a:r>
            <a:r>
              <a:rPr lang="en-US" sz="700" i="1" dirty="0">
                <a:latin typeface="Arial" panose="020B0604020202020204" pitchFamily="34" charset="0"/>
                <a:cs typeface="Arial" panose="020B0604020202020204" pitchFamily="34" charset="0"/>
              </a:rPr>
              <a:t>, </a:t>
            </a:r>
            <a:r>
              <a:rPr lang="en-US" sz="700" i="1" dirty="0">
                <a:solidFill>
                  <a:schemeClr val="accent6">
                    <a:lumMod val="75000"/>
                  </a:schemeClr>
                </a:solidFill>
                <a:latin typeface="Arial" panose="020B0604020202020204" pitchFamily="34" charset="0"/>
                <a:cs typeface="Arial" panose="020B0604020202020204" pitchFamily="34" charset="0"/>
              </a:rPr>
              <a:t>.3 </a:t>
            </a:r>
            <a:r>
              <a:rPr lang="en-US" sz="700" dirty="0">
                <a:latin typeface="Arial" panose="020B0604020202020204" pitchFamily="34" charset="0"/>
                <a:cs typeface="Arial" panose="020B0604020202020204" pitchFamily="34" charset="0"/>
              </a:rPr>
              <a:t>]</a:t>
            </a:r>
          </a:p>
          <a:p>
            <a:pPr marL="115888" indent="-115888">
              <a:buFont typeface="Arial" panose="020B0604020202020204" pitchFamily="34" charset="0"/>
              <a:buChar char="•"/>
            </a:pPr>
            <a:r>
              <a:rPr lang="en-US" sz="700" dirty="0">
                <a:latin typeface="Arial" panose="020B0604020202020204" pitchFamily="34" charset="0"/>
                <a:cs typeface="Arial" panose="020B0604020202020204" pitchFamily="34" charset="0"/>
              </a:rPr>
              <a:t>All samples are used to build a model, IF will classify vectors which can be quickly isolated within the tree constructed</a:t>
            </a:r>
          </a:p>
          <a:p>
            <a:pPr marL="115888" indent="-115888">
              <a:buFont typeface="Arial" panose="020B0604020202020204" pitchFamily="34" charset="0"/>
              <a:buChar char="•"/>
            </a:pPr>
            <a:endParaRPr lang="en-US" sz="7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7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C2B02AA-E9A2-4DE6-91AD-DE7B6AB320E7}"/>
              </a:ext>
            </a:extLst>
          </p:cNvPr>
          <p:cNvSpPr/>
          <p:nvPr/>
        </p:nvSpPr>
        <p:spPr>
          <a:xfrm>
            <a:off x="4716463" y="666750"/>
            <a:ext cx="4032250" cy="4173538"/>
          </a:xfrm>
          <a:prstGeom prst="rect">
            <a:avLst/>
          </a:prstGeom>
        </p:spPr>
        <p:txBody>
          <a:bodyPr wrap="square">
            <a:noAutofit/>
          </a:bodyPr>
          <a:lstStyle/>
          <a:p>
            <a:endParaRPr lang="en-US" sz="900" dirty="0">
              <a:latin typeface="Arial" panose="020B0604020202020204" pitchFamily="34" charset="0"/>
              <a:cs typeface="Arial" panose="020B0604020202020204" pitchFamily="34" charset="0"/>
            </a:endParaRPr>
          </a:p>
        </p:txBody>
      </p:sp>
      <p:pic>
        <p:nvPicPr>
          <p:cNvPr id="25602" name="Picture 2" descr="https://ars.els-cdn.com/content/image/1-s2.0-S1574013720304068-gr4.jpg">
            <a:extLst>
              <a:ext uri="{FF2B5EF4-FFF2-40B4-BE49-F238E27FC236}">
                <a16:creationId xmlns:a16="http://schemas.microsoft.com/office/drawing/2014/main" id="{981891F8-6717-4680-B50C-F034EDE048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313" y="1389123"/>
            <a:ext cx="1606037" cy="1055595"/>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652DB07C-A68B-4604-A97D-EE6998B06F53}"/>
              </a:ext>
            </a:extLst>
          </p:cNvPr>
          <p:cNvGrpSpPr/>
          <p:nvPr/>
        </p:nvGrpSpPr>
        <p:grpSpPr>
          <a:xfrm>
            <a:off x="5852653" y="672232"/>
            <a:ext cx="1972135" cy="848801"/>
            <a:chOff x="4716463" y="623018"/>
            <a:chExt cx="4032249" cy="848801"/>
          </a:xfrm>
        </p:grpSpPr>
        <p:sp>
          <p:nvSpPr>
            <p:cNvPr id="57" name="Rectangle 56">
              <a:extLst>
                <a:ext uri="{FF2B5EF4-FFF2-40B4-BE49-F238E27FC236}">
                  <a16:creationId xmlns:a16="http://schemas.microsoft.com/office/drawing/2014/main" id="{61B5323E-0B84-4B14-A23D-E7671095FBE9}"/>
                </a:ext>
              </a:extLst>
            </p:cNvPr>
            <p:cNvSpPr/>
            <p:nvPr/>
          </p:nvSpPr>
          <p:spPr>
            <a:xfrm>
              <a:off x="4716463" y="636728"/>
              <a:ext cx="4032249" cy="835091"/>
            </a:xfrm>
            <a:prstGeom prst="rect">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AB9AD5-0D3B-4DD9-A758-4CE585287F02}"/>
                </a:ext>
              </a:extLst>
            </p:cNvPr>
            <p:cNvSpPr/>
            <p:nvPr/>
          </p:nvSpPr>
          <p:spPr>
            <a:xfrm>
              <a:off x="4721793" y="642921"/>
              <a:ext cx="4023360" cy="18229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4DC6C1F5-64CF-4C98-9C0B-96393062C81C}"/>
                </a:ext>
              </a:extLst>
            </p:cNvPr>
            <p:cNvSpPr txBox="1"/>
            <p:nvPr/>
          </p:nvSpPr>
          <p:spPr>
            <a:xfrm>
              <a:off x="4779736" y="623018"/>
              <a:ext cx="3905702"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Unsupervised Machine Learning</a:t>
              </a:r>
            </a:p>
          </p:txBody>
        </p:sp>
      </p:grpSp>
      <p:grpSp>
        <p:nvGrpSpPr>
          <p:cNvPr id="60" name="Group 59">
            <a:extLst>
              <a:ext uri="{FF2B5EF4-FFF2-40B4-BE49-F238E27FC236}">
                <a16:creationId xmlns:a16="http://schemas.microsoft.com/office/drawing/2014/main" id="{B5BD17C9-A772-4D65-B96B-D1875EBBC186}"/>
              </a:ext>
            </a:extLst>
          </p:cNvPr>
          <p:cNvGrpSpPr/>
          <p:nvPr/>
        </p:nvGrpSpPr>
        <p:grpSpPr>
          <a:xfrm>
            <a:off x="6030876" y="1032562"/>
            <a:ext cx="619678" cy="319087"/>
            <a:chOff x="4897911" y="3052763"/>
            <a:chExt cx="757238" cy="319087"/>
          </a:xfrm>
        </p:grpSpPr>
        <p:sp>
          <p:nvSpPr>
            <p:cNvPr id="61" name="Rectangle 60">
              <a:extLst>
                <a:ext uri="{FF2B5EF4-FFF2-40B4-BE49-F238E27FC236}">
                  <a16:creationId xmlns:a16="http://schemas.microsoft.com/office/drawing/2014/main" id="{CB932EF4-F5AB-4D12-91B2-14369437BAE7}"/>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2" name="Rectangle 61">
              <a:extLst>
                <a:ext uri="{FF2B5EF4-FFF2-40B4-BE49-F238E27FC236}">
                  <a16:creationId xmlns:a16="http://schemas.microsoft.com/office/drawing/2014/main" id="{47C92CF0-62FB-4635-A1E2-DDD01BA1E53E}"/>
                </a:ext>
              </a:extLst>
            </p:cNvPr>
            <p:cNvSpPr/>
            <p:nvPr/>
          </p:nvSpPr>
          <p:spPr>
            <a:xfrm>
              <a:off x="4910138" y="3119974"/>
              <a:ext cx="732786" cy="184666"/>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HBOS</a:t>
              </a:r>
            </a:p>
          </p:txBody>
        </p:sp>
      </p:grpSp>
      <p:grpSp>
        <p:nvGrpSpPr>
          <p:cNvPr id="63" name="Group 62">
            <a:extLst>
              <a:ext uri="{FF2B5EF4-FFF2-40B4-BE49-F238E27FC236}">
                <a16:creationId xmlns:a16="http://schemas.microsoft.com/office/drawing/2014/main" id="{0A3FD3B1-B616-42CA-B0E8-B3C0B40DE52D}"/>
              </a:ext>
            </a:extLst>
          </p:cNvPr>
          <p:cNvGrpSpPr/>
          <p:nvPr/>
        </p:nvGrpSpPr>
        <p:grpSpPr>
          <a:xfrm>
            <a:off x="7013694" y="1032562"/>
            <a:ext cx="619678" cy="319087"/>
            <a:chOff x="4897911" y="3052763"/>
            <a:chExt cx="757238" cy="319087"/>
          </a:xfrm>
        </p:grpSpPr>
        <p:sp>
          <p:nvSpPr>
            <p:cNvPr id="64" name="Rectangle 63">
              <a:extLst>
                <a:ext uri="{FF2B5EF4-FFF2-40B4-BE49-F238E27FC236}">
                  <a16:creationId xmlns:a16="http://schemas.microsoft.com/office/drawing/2014/main" id="{E29B991C-9A0F-457F-86A4-D478282F9A6D}"/>
                </a:ext>
              </a:extLst>
            </p:cNvPr>
            <p:cNvSpPr/>
            <p:nvPr/>
          </p:nvSpPr>
          <p:spPr>
            <a:xfrm>
              <a:off x="4897911" y="3052763"/>
              <a:ext cx="757238" cy="319087"/>
            </a:xfrm>
            <a:prstGeom prst="rect">
              <a:avLst/>
            </a:prstGeom>
            <a:solidFill>
              <a:srgbClr val="0070C0">
                <a:alpha val="20000"/>
              </a:srgb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5" name="Rectangle 64">
              <a:extLst>
                <a:ext uri="{FF2B5EF4-FFF2-40B4-BE49-F238E27FC236}">
                  <a16:creationId xmlns:a16="http://schemas.microsoft.com/office/drawing/2014/main" id="{90117592-33C0-4C30-BA0B-6757E3C0F974}"/>
                </a:ext>
              </a:extLst>
            </p:cNvPr>
            <p:cNvSpPr/>
            <p:nvPr/>
          </p:nvSpPr>
          <p:spPr>
            <a:xfrm>
              <a:off x="4900613" y="3073807"/>
              <a:ext cx="751836" cy="276999"/>
            </a:xfrm>
            <a:prstGeom prst="rect">
              <a:avLst/>
            </a:prstGeom>
          </p:spPr>
          <p:txBody>
            <a:bodyPr wrap="square" anchor="ctr">
              <a:spAutoFit/>
            </a:bodyPr>
            <a:lstStyle/>
            <a:p>
              <a:pPr algn="ctr"/>
              <a:r>
                <a:rPr lang="en-US" sz="600" b="1" dirty="0">
                  <a:latin typeface="Arial" panose="020B0604020202020204" pitchFamily="34" charset="0"/>
                  <a:cs typeface="Arial" panose="020B0604020202020204" pitchFamily="34" charset="0"/>
                </a:rPr>
                <a:t>Isolation Forrest</a:t>
              </a:r>
            </a:p>
          </p:txBody>
        </p:sp>
      </p:grpSp>
      <p:sp>
        <p:nvSpPr>
          <p:cNvPr id="66" name="TextBox 65">
            <a:extLst>
              <a:ext uri="{FF2B5EF4-FFF2-40B4-BE49-F238E27FC236}">
                <a16:creationId xmlns:a16="http://schemas.microsoft.com/office/drawing/2014/main" id="{55E60083-E918-4980-B3B9-D54F1FD33F65}"/>
              </a:ext>
            </a:extLst>
          </p:cNvPr>
          <p:cNvSpPr txBox="1"/>
          <p:nvPr/>
        </p:nvSpPr>
        <p:spPr>
          <a:xfrm>
            <a:off x="5938658" y="1341351"/>
            <a:ext cx="883759" cy="184666"/>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t>
            </a:r>
            <a:r>
              <a:rPr lang="en-US" sz="600" i="1" dirty="0">
                <a:solidFill>
                  <a:srgbClr val="C00000"/>
                </a:solidFill>
                <a:latin typeface="Arial" panose="020B0604020202020204" pitchFamily="34" charset="0"/>
                <a:cs typeface="Arial" panose="020B0604020202020204" pitchFamily="34" charset="0"/>
              </a:rPr>
              <a:t>.9</a:t>
            </a:r>
            <a:r>
              <a:rPr lang="en-US" sz="600" i="1" dirty="0">
                <a:latin typeface="Arial" panose="020B0604020202020204" pitchFamily="34" charset="0"/>
                <a:cs typeface="Arial" panose="020B0604020202020204" pitchFamily="34" charset="0"/>
              </a:rPr>
              <a:t>, </a:t>
            </a:r>
            <a:r>
              <a:rPr lang="en-US" sz="600" i="1" dirty="0">
                <a:solidFill>
                  <a:srgbClr val="009900"/>
                </a:solidFill>
                <a:latin typeface="Arial" panose="020B0604020202020204" pitchFamily="34" charset="0"/>
                <a:cs typeface="Arial" panose="020B0604020202020204" pitchFamily="34" charset="0"/>
              </a:rPr>
              <a:t>.2</a:t>
            </a:r>
            <a:r>
              <a:rPr lang="en-US" sz="600" i="1" dirty="0">
                <a:latin typeface="Arial" panose="020B0604020202020204" pitchFamily="34" charset="0"/>
                <a:cs typeface="Arial" panose="020B0604020202020204" pitchFamily="34" charset="0"/>
              </a:rPr>
              <a:t>, </a:t>
            </a:r>
            <a:r>
              <a:rPr lang="en-US" sz="600" i="1" dirty="0">
                <a:solidFill>
                  <a:srgbClr val="7030A0"/>
                </a:solidFill>
                <a:latin typeface="Arial" panose="020B0604020202020204" pitchFamily="34" charset="0"/>
                <a:cs typeface="Arial" panose="020B0604020202020204" pitchFamily="34" charset="0"/>
              </a:rPr>
              <a:t>.1</a:t>
            </a:r>
            <a:r>
              <a:rPr lang="en-US" sz="600" i="1" dirty="0">
                <a:latin typeface="Arial" panose="020B0604020202020204" pitchFamily="34" charset="0"/>
                <a:cs typeface="Arial" panose="020B0604020202020204" pitchFamily="34" charset="0"/>
              </a:rPr>
              <a:t>, </a:t>
            </a:r>
            <a:r>
              <a:rPr lang="en-US" sz="600" i="1" dirty="0">
                <a:solidFill>
                  <a:srgbClr val="0070C0"/>
                </a:solidFill>
                <a:latin typeface="Arial" panose="020B0604020202020204" pitchFamily="34" charset="0"/>
                <a:cs typeface="Arial" panose="020B0604020202020204" pitchFamily="34" charset="0"/>
              </a:rPr>
              <a:t>.9</a:t>
            </a:r>
            <a:r>
              <a:rPr lang="en-US" sz="600" i="1" dirty="0">
                <a:latin typeface="Arial" panose="020B0604020202020204" pitchFamily="34" charset="0"/>
                <a:cs typeface="Arial" panose="020B0604020202020204" pitchFamily="34" charset="0"/>
              </a:rPr>
              <a:t>, </a:t>
            </a:r>
            <a:r>
              <a:rPr lang="en-US" sz="600" i="1" dirty="0">
                <a:solidFill>
                  <a:srgbClr val="FC9E20"/>
                </a:solidFill>
                <a:latin typeface="Arial" panose="020B0604020202020204" pitchFamily="34" charset="0"/>
                <a:cs typeface="Arial" panose="020B0604020202020204" pitchFamily="34" charset="0"/>
              </a:rPr>
              <a:t>.7</a:t>
            </a:r>
            <a:r>
              <a:rPr lang="en-US" sz="600" i="1" dirty="0">
                <a:latin typeface="Arial" panose="020B0604020202020204" pitchFamily="34" charset="0"/>
                <a:cs typeface="Arial" panose="020B0604020202020204" pitchFamily="34" charset="0"/>
              </a:rPr>
              <a:t>, </a:t>
            </a:r>
            <a:r>
              <a:rPr lang="en-US" sz="600" i="1" dirty="0">
                <a:solidFill>
                  <a:schemeClr val="accent6">
                    <a:lumMod val="75000"/>
                  </a:schemeClr>
                </a:solidFill>
                <a:latin typeface="Arial" panose="020B0604020202020204" pitchFamily="34" charset="0"/>
                <a:cs typeface="Arial" panose="020B0604020202020204" pitchFamily="34" charset="0"/>
              </a:rPr>
              <a:t>.3 </a:t>
            </a:r>
            <a:r>
              <a:rPr lang="en-US" sz="600" dirty="0">
                <a:latin typeface="Arial" panose="020B0604020202020204" pitchFamily="34" charset="0"/>
                <a:cs typeface="Arial" panose="020B0604020202020204" pitchFamily="34" charset="0"/>
              </a:rPr>
              <a:t>]</a:t>
            </a:r>
          </a:p>
        </p:txBody>
      </p:sp>
      <p:sp>
        <p:nvSpPr>
          <p:cNvPr id="73" name="TextBox 72">
            <a:extLst>
              <a:ext uri="{FF2B5EF4-FFF2-40B4-BE49-F238E27FC236}">
                <a16:creationId xmlns:a16="http://schemas.microsoft.com/office/drawing/2014/main" id="{2985042C-6E8C-4182-8672-1AB9786B4A0A}"/>
              </a:ext>
            </a:extLst>
          </p:cNvPr>
          <p:cNvSpPr txBox="1"/>
          <p:nvPr/>
        </p:nvSpPr>
        <p:spPr>
          <a:xfrm>
            <a:off x="6898782" y="1351665"/>
            <a:ext cx="878382" cy="184666"/>
          </a:xfrm>
          <a:prstGeom prst="rect">
            <a:avLst/>
          </a:prstGeom>
          <a:noFill/>
          <a:ln>
            <a:noFill/>
            <a:prstDash val="sysDot"/>
          </a:ln>
        </p:spPr>
        <p:txBody>
          <a:bodyPr wrap="square" rtlCol="0">
            <a:spAutoFit/>
          </a:bodyPr>
          <a:lstStyle/>
          <a:p>
            <a:r>
              <a:rPr lang="en-US" sz="600" i="1" dirty="0">
                <a:latin typeface="Arial" panose="020B0604020202020204" pitchFamily="34" charset="0"/>
                <a:cs typeface="Arial" panose="020B0604020202020204" pitchFamily="34" charset="0"/>
              </a:rPr>
              <a:t>anomaly score: .78</a:t>
            </a:r>
          </a:p>
        </p:txBody>
      </p:sp>
      <p:sp>
        <p:nvSpPr>
          <p:cNvPr id="75" name="TextBox 74">
            <a:extLst>
              <a:ext uri="{FF2B5EF4-FFF2-40B4-BE49-F238E27FC236}">
                <a16:creationId xmlns:a16="http://schemas.microsoft.com/office/drawing/2014/main" id="{A5472401-D252-4322-B5C4-8131C46040F3}"/>
              </a:ext>
            </a:extLst>
          </p:cNvPr>
          <p:cNvSpPr txBox="1"/>
          <p:nvPr/>
        </p:nvSpPr>
        <p:spPr>
          <a:xfrm>
            <a:off x="6977032" y="873095"/>
            <a:ext cx="698194" cy="184666"/>
          </a:xfrm>
          <a:prstGeom prst="rect">
            <a:avLst/>
          </a:prstGeom>
          <a:noFill/>
          <a:ln>
            <a:noFill/>
            <a:prstDash val="sysDot"/>
          </a:ln>
        </p:spPr>
        <p:txBody>
          <a:bodyPr wrap="square" rtlCol="0">
            <a:spAutoFit/>
          </a:bodyPr>
          <a:lstStyle/>
          <a:p>
            <a:r>
              <a:rPr lang="en-US" sz="600" dirty="0">
                <a:latin typeface="Arial" panose="020B0604020202020204" pitchFamily="34" charset="0"/>
                <a:cs typeface="Arial" panose="020B0604020202020204" pitchFamily="34" charset="0"/>
              </a:rPr>
              <a:t>[</a:t>
            </a:r>
            <a:r>
              <a:rPr lang="en-US" sz="600" dirty="0">
                <a:solidFill>
                  <a:srgbClr val="C00000"/>
                </a:solidFill>
                <a:latin typeface="Arial" panose="020B0604020202020204" pitchFamily="34" charset="0"/>
                <a:cs typeface="Arial" panose="020B0604020202020204" pitchFamily="34" charset="0"/>
              </a:rPr>
              <a:t>■</a:t>
            </a:r>
            <a:r>
              <a:rPr lang="en-US" sz="600" dirty="0">
                <a:latin typeface="Arial" panose="020B0604020202020204" pitchFamily="34" charset="0"/>
                <a:cs typeface="Arial" panose="020B0604020202020204" pitchFamily="34" charset="0"/>
              </a:rPr>
              <a:t>□□</a:t>
            </a:r>
            <a:r>
              <a:rPr lang="en-US" sz="600" dirty="0">
                <a:solidFill>
                  <a:srgbClr val="FC9E20"/>
                </a:solidFill>
                <a:latin typeface="Arial" panose="020B0604020202020204" pitchFamily="34" charset="0"/>
                <a:cs typeface="Arial" panose="020B0604020202020204" pitchFamily="34" charset="0"/>
              </a:rPr>
              <a:t>■</a:t>
            </a:r>
            <a:r>
              <a:rPr lang="en-US" sz="600" dirty="0">
                <a:latin typeface="Arial" panose="020B0604020202020204" pitchFamily="34" charset="0"/>
                <a:cs typeface="Arial" panose="020B0604020202020204" pitchFamily="34" charset="0"/>
              </a:rPr>
              <a:t>□□]</a:t>
            </a:r>
          </a:p>
        </p:txBody>
      </p:sp>
      <p:grpSp>
        <p:nvGrpSpPr>
          <p:cNvPr id="76" name="Group 75">
            <a:extLst>
              <a:ext uri="{FF2B5EF4-FFF2-40B4-BE49-F238E27FC236}">
                <a16:creationId xmlns:a16="http://schemas.microsoft.com/office/drawing/2014/main" id="{B93CAFF4-2326-4CDD-AC4E-EEB9710B5EEB}"/>
              </a:ext>
            </a:extLst>
          </p:cNvPr>
          <p:cNvGrpSpPr/>
          <p:nvPr/>
        </p:nvGrpSpPr>
        <p:grpSpPr>
          <a:xfrm>
            <a:off x="6228862" y="881431"/>
            <a:ext cx="200315" cy="139024"/>
            <a:chOff x="6053209" y="3382079"/>
            <a:chExt cx="378372" cy="265762"/>
          </a:xfrm>
        </p:grpSpPr>
        <p:pic>
          <p:nvPicPr>
            <p:cNvPr id="77" name="Picture 2" descr="Bar Graph - Learn About Bar Charts and Bar Diagrams">
              <a:extLst>
                <a:ext uri="{FF2B5EF4-FFF2-40B4-BE49-F238E27FC236}">
                  <a16:creationId xmlns:a16="http://schemas.microsoft.com/office/drawing/2014/main" id="{0E8499B1-9AB4-4777-A687-8B4B5AB30C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85" t="17750" r="11506" b="7447"/>
            <a:stretch/>
          </p:blipFill>
          <p:spPr bwMode="auto">
            <a:xfrm>
              <a:off x="6053209" y="3382079"/>
              <a:ext cx="378372" cy="265762"/>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DE0E37FA-096D-4A76-AD3D-8429075B43B1}"/>
                </a:ext>
              </a:extLst>
            </p:cNvPr>
            <p:cNvSpPr/>
            <p:nvPr/>
          </p:nvSpPr>
          <p:spPr>
            <a:xfrm>
              <a:off x="6076950" y="3390358"/>
              <a:ext cx="172365" cy="15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Arrow: Right 78">
            <a:extLst>
              <a:ext uri="{FF2B5EF4-FFF2-40B4-BE49-F238E27FC236}">
                <a16:creationId xmlns:a16="http://schemas.microsoft.com/office/drawing/2014/main" id="{4025C347-1B09-42FF-923B-C506C57B4B6A}"/>
              </a:ext>
            </a:extLst>
          </p:cNvPr>
          <p:cNvSpPr/>
          <p:nvPr/>
        </p:nvSpPr>
        <p:spPr>
          <a:xfrm>
            <a:off x="6765564" y="1142012"/>
            <a:ext cx="104232" cy="1042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2C4D3527-7D74-4519-AAC2-32741DD73953}"/>
              </a:ext>
            </a:extLst>
          </p:cNvPr>
          <p:cNvGrpSpPr/>
          <p:nvPr/>
        </p:nvGrpSpPr>
        <p:grpSpPr>
          <a:xfrm>
            <a:off x="5830951" y="662801"/>
            <a:ext cx="248786" cy="230832"/>
            <a:chOff x="1602303" y="1777813"/>
            <a:chExt cx="322906" cy="299602"/>
          </a:xfrm>
        </p:grpSpPr>
        <p:sp>
          <p:nvSpPr>
            <p:cNvPr id="81" name="Oval 80">
              <a:extLst>
                <a:ext uri="{FF2B5EF4-FFF2-40B4-BE49-F238E27FC236}">
                  <a16:creationId xmlns:a16="http://schemas.microsoft.com/office/drawing/2014/main" id="{E0BBD9F8-B4B1-439C-BF8E-F8333A50738F}"/>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TextBox 81">
              <a:extLst>
                <a:ext uri="{FF2B5EF4-FFF2-40B4-BE49-F238E27FC236}">
                  <a16:creationId xmlns:a16="http://schemas.microsoft.com/office/drawing/2014/main" id="{338F2900-BCE2-48CD-8CF7-D3F2DCADF294}"/>
                </a:ext>
              </a:extLst>
            </p:cNvPr>
            <p:cNvSpPr txBox="1"/>
            <p:nvPr/>
          </p:nvSpPr>
          <p:spPr>
            <a:xfrm>
              <a:off x="1602303" y="1777813"/>
              <a:ext cx="322906" cy="299602"/>
            </a:xfrm>
            <a:prstGeom prst="rect">
              <a:avLst/>
            </a:prstGeom>
            <a:noFill/>
          </p:spPr>
          <p:txBody>
            <a:bodyPr wrap="none" rtlCol="0">
              <a:spAutoFit/>
            </a:bodyPr>
            <a:lstStyle/>
            <a:p>
              <a:r>
                <a:rPr lang="en-US" sz="900" b="1" dirty="0">
                  <a:solidFill>
                    <a:schemeClr val="bg1"/>
                  </a:solidFill>
                  <a:latin typeface="Arial" panose="020B0604020202020204" pitchFamily="34" charset="0"/>
                  <a:cs typeface="Arial" panose="020B0604020202020204" pitchFamily="34" charset="0"/>
                </a:rPr>
                <a:t>5</a:t>
              </a:r>
            </a:p>
          </p:txBody>
        </p:sp>
      </p:grpSp>
      <p:sp>
        <p:nvSpPr>
          <p:cNvPr id="83" name="Rectangle 82">
            <a:extLst>
              <a:ext uri="{FF2B5EF4-FFF2-40B4-BE49-F238E27FC236}">
                <a16:creationId xmlns:a16="http://schemas.microsoft.com/office/drawing/2014/main" id="{12937625-9941-4677-B618-6461B9884004}"/>
              </a:ext>
            </a:extLst>
          </p:cNvPr>
          <p:cNvSpPr/>
          <p:nvPr/>
        </p:nvSpPr>
        <p:spPr>
          <a:xfrm>
            <a:off x="4724400" y="1542176"/>
            <a:ext cx="4024313" cy="276999"/>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HBOS is used to detect profiles which are outliers. In some cases, all individual profiles are normal, but their combination is abnormal. Thus, we use Isolation Forests as a second level of insider threat detection.</a:t>
            </a:r>
          </a:p>
        </p:txBody>
      </p:sp>
      <p:sp>
        <p:nvSpPr>
          <p:cNvPr id="84" name="Rectangle 83">
            <a:extLst>
              <a:ext uri="{FF2B5EF4-FFF2-40B4-BE49-F238E27FC236}">
                <a16:creationId xmlns:a16="http://schemas.microsoft.com/office/drawing/2014/main" id="{8E854207-DDB3-40F2-B364-4468246946A7}"/>
              </a:ext>
            </a:extLst>
          </p:cNvPr>
          <p:cNvSpPr/>
          <p:nvPr/>
        </p:nvSpPr>
        <p:spPr>
          <a:xfrm>
            <a:off x="585789" y="1494551"/>
            <a:ext cx="1071562" cy="738664"/>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Several techniques for histogram-based outlier detection need to be evaluated.</a:t>
            </a:r>
          </a:p>
          <a:p>
            <a:pPr marL="114300" indent="-114300">
              <a:buFont typeface="Arial" panose="020B0604020202020204" pitchFamily="34" charset="0"/>
              <a:buChar char="•"/>
            </a:pPr>
            <a:r>
              <a:rPr lang="en-US" sz="600" i="1" dirty="0">
                <a:latin typeface="Arial" panose="020B0604020202020204" pitchFamily="34" charset="0"/>
                <a:cs typeface="Arial" panose="020B0604020202020204" pitchFamily="34" charset="0"/>
              </a:rPr>
              <a:t>Statistical techniques</a:t>
            </a:r>
          </a:p>
          <a:p>
            <a:pPr marL="114300" indent="-114300">
              <a:buFont typeface="Arial" panose="020B0604020202020204" pitchFamily="34" charset="0"/>
              <a:buChar char="•"/>
            </a:pPr>
            <a:r>
              <a:rPr lang="en-US" sz="600" i="1" dirty="0">
                <a:latin typeface="Arial" panose="020B0604020202020204" pitchFamily="34" charset="0"/>
                <a:cs typeface="Arial" panose="020B0604020202020204" pitchFamily="34" charset="0"/>
              </a:rPr>
              <a:t>Density-based</a:t>
            </a:r>
          </a:p>
          <a:p>
            <a:pPr marL="114300" indent="-114300">
              <a:buFont typeface="Arial" panose="020B0604020202020204" pitchFamily="34" charset="0"/>
              <a:buChar char="•"/>
            </a:pPr>
            <a:r>
              <a:rPr lang="en-US" sz="600" i="1" dirty="0">
                <a:latin typeface="Arial" panose="020B0604020202020204" pitchFamily="34" charset="0"/>
                <a:cs typeface="Arial" panose="020B0604020202020204" pitchFamily="34" charset="0"/>
              </a:rPr>
              <a:t>Clustering-based</a:t>
            </a:r>
          </a:p>
        </p:txBody>
      </p:sp>
      <p:pic>
        <p:nvPicPr>
          <p:cNvPr id="33794" name="Picture 2" descr="itrees isolation forest">
            <a:extLst>
              <a:ext uri="{FF2B5EF4-FFF2-40B4-BE49-F238E27FC236}">
                <a16:creationId xmlns:a16="http://schemas.microsoft.com/office/drawing/2014/main" id="{246736F7-D5CA-4BAE-8E6B-FBB48C2A9F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427" y="3473247"/>
            <a:ext cx="2252662" cy="11756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EEE60017-678D-4614-B92A-E39C0C976F6F}"/>
              </a:ext>
            </a:extLst>
          </p:cNvPr>
          <p:cNvSpPr/>
          <p:nvPr/>
        </p:nvSpPr>
        <p:spPr>
          <a:xfrm>
            <a:off x="585788" y="3651963"/>
            <a:ext cx="1071562" cy="369332"/>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Example of the use of Isolation Forests to isolate vectors which are outliers</a:t>
            </a:r>
          </a:p>
        </p:txBody>
      </p:sp>
      <p:sp>
        <p:nvSpPr>
          <p:cNvPr id="37" name="Rectangle 36">
            <a:extLst>
              <a:ext uri="{FF2B5EF4-FFF2-40B4-BE49-F238E27FC236}">
                <a16:creationId xmlns:a16="http://schemas.microsoft.com/office/drawing/2014/main" id="{3EED5831-BCDD-4995-8161-CBC1D1FC733F}"/>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a:solidFill>
                  <a:schemeClr val="bg1"/>
                </a:solidFill>
                <a:latin typeface="Arial" panose="020B0604020202020204" pitchFamily="34" charset="0"/>
                <a:cs typeface="Arial" panose="020B0604020202020204" pitchFamily="34" charset="0"/>
              </a:rPr>
              <a:t>the Art</a:t>
            </a:r>
            <a:endParaRPr lang="en-US" sz="500" b="1" dirty="0">
              <a:solidFill>
                <a:schemeClr val="bg1"/>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AD918A6B-1A12-46FE-A0D5-33C8DD3A433A}"/>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39" name="Rectangle 38">
            <a:extLst>
              <a:ext uri="{FF2B5EF4-FFF2-40B4-BE49-F238E27FC236}">
                <a16:creationId xmlns:a16="http://schemas.microsoft.com/office/drawing/2014/main" id="{6615C7BC-5404-4256-98EB-9BA2F4A046C7}"/>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40" name="Rectangle 39">
            <a:extLst>
              <a:ext uri="{FF2B5EF4-FFF2-40B4-BE49-F238E27FC236}">
                <a16:creationId xmlns:a16="http://schemas.microsoft.com/office/drawing/2014/main" id="{921833F7-338E-4C9F-AE05-DBF6BFF24220}"/>
              </a:ext>
            </a:extLst>
          </p:cNvPr>
          <p:cNvSpPr/>
          <p:nvPr/>
        </p:nvSpPr>
        <p:spPr>
          <a:xfrm>
            <a:off x="800624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245627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41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381"/>
            <a:ext cx="8352368" cy="552450"/>
          </a:xfrm>
        </p:spPr>
        <p:txBody>
          <a:bodyPr/>
          <a:lstStyle/>
          <a:p>
            <a:r>
              <a:rPr lang="en-US" b="1" dirty="0">
                <a:solidFill>
                  <a:schemeClr val="tx2"/>
                </a:solidFill>
              </a:rPr>
              <a:t>Background</a:t>
            </a:r>
            <a:br>
              <a:rPr lang="en-US" b="1" dirty="0">
                <a:solidFill>
                  <a:schemeClr val="tx2"/>
                </a:solidFill>
              </a:rPr>
            </a:br>
            <a:r>
              <a:rPr lang="en-US" dirty="0">
                <a:solidFill>
                  <a:schemeClr val="tx2"/>
                </a:solidFill>
              </a:rPr>
              <a:t>Scope</a:t>
            </a:r>
            <a:endParaRPr lang="en-US" baseline="30000" dirty="0">
              <a:solidFill>
                <a:schemeClr val="tx2"/>
              </a:solidFill>
            </a:endParaRPr>
          </a:p>
        </p:txBody>
      </p:sp>
      <p:sp>
        <p:nvSpPr>
          <p:cNvPr id="16" name="Rectangle 15">
            <a:extLst>
              <a:ext uri="{FF2B5EF4-FFF2-40B4-BE49-F238E27FC236}">
                <a16:creationId xmlns:a16="http://schemas.microsoft.com/office/drawing/2014/main" id="{D3ED251B-DE34-4F92-B107-33ABA321A879}"/>
              </a:ext>
            </a:extLst>
          </p:cNvPr>
          <p:cNvSpPr/>
          <p:nvPr/>
        </p:nvSpPr>
        <p:spPr>
          <a:xfrm>
            <a:off x="395288" y="628650"/>
            <a:ext cx="4032250" cy="3970318"/>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What Is an Insider Threat?</a:t>
            </a:r>
          </a:p>
          <a:p>
            <a:r>
              <a:rPr lang="en-US" sz="900" dirty="0">
                <a:latin typeface="Arial" panose="020B0604020202020204" pitchFamily="34" charset="0"/>
                <a:cs typeface="Arial" panose="020B0604020202020204" pitchFamily="34" charset="0"/>
              </a:rPr>
              <a:t>Threats come from a </a:t>
            </a:r>
            <a:r>
              <a:rPr lang="en-US" sz="900" dirty="0">
                <a:solidFill>
                  <a:schemeClr val="tx2"/>
                </a:solidFill>
                <a:latin typeface="Arial" panose="020B0604020202020204" pitchFamily="34" charset="0"/>
                <a:cs typeface="Arial" panose="020B0604020202020204" pitchFamily="34" charset="0"/>
              </a:rPr>
              <a:t>trusted individual</a:t>
            </a:r>
            <a:r>
              <a:rPr lang="en-US" sz="900" dirty="0">
                <a:latin typeface="Arial" panose="020B0604020202020204" pitchFamily="34" charset="0"/>
                <a:cs typeface="Arial" panose="020B0604020202020204" pitchFamily="34" charset="0"/>
              </a:rPr>
              <a:t> or </a:t>
            </a:r>
            <a:r>
              <a:rPr lang="en-US" sz="900" dirty="0">
                <a:solidFill>
                  <a:schemeClr val="tx2"/>
                </a:solidFill>
                <a:latin typeface="Arial" panose="020B0604020202020204" pitchFamily="34" charset="0"/>
                <a:cs typeface="Arial" panose="020B0604020202020204" pitchFamily="34" charset="0"/>
              </a:rPr>
              <a:t>privileged user</a:t>
            </a:r>
            <a:r>
              <a:rPr lang="en-US" sz="900" dirty="0">
                <a:latin typeface="Arial" panose="020B0604020202020204" pitchFamily="34" charset="0"/>
                <a:cs typeface="Arial" panose="020B0604020202020204" pitchFamily="34" charset="0"/>
              </a:rPr>
              <a:t> who is authorized to access your organization’s IT assets. It includes </a:t>
            </a:r>
            <a:r>
              <a:rPr lang="en-US" sz="900" dirty="0">
                <a:solidFill>
                  <a:schemeClr val="tx2"/>
                </a:solidFill>
                <a:latin typeface="Arial" panose="020B0604020202020204" pitchFamily="34" charset="0"/>
                <a:cs typeface="Arial" panose="020B0604020202020204" pitchFamily="34" charset="0"/>
              </a:rPr>
              <a:t>former</a:t>
            </a:r>
            <a:r>
              <a:rPr lang="en-US" sz="900" dirty="0">
                <a:latin typeface="Arial" panose="020B0604020202020204" pitchFamily="34" charset="0"/>
                <a:cs typeface="Arial" panose="020B0604020202020204" pitchFamily="34" charset="0"/>
              </a:rPr>
              <a:t> </a:t>
            </a:r>
            <a:r>
              <a:rPr lang="en-US" sz="900" dirty="0">
                <a:solidFill>
                  <a:schemeClr val="tx2"/>
                </a:solidFill>
                <a:latin typeface="Arial" panose="020B0604020202020204" pitchFamily="34" charset="0"/>
                <a:cs typeface="Arial" panose="020B0604020202020204" pitchFamily="34" charset="0"/>
              </a:rPr>
              <a:t>employees</a:t>
            </a:r>
            <a:r>
              <a:rPr lang="en-US" sz="900" dirty="0">
                <a:latin typeface="Arial" panose="020B0604020202020204" pitchFamily="34" charset="0"/>
                <a:cs typeface="Arial" panose="020B0604020202020204" pitchFamily="34" charset="0"/>
              </a:rPr>
              <a:t>; or </a:t>
            </a:r>
            <a:r>
              <a:rPr lang="en-US" sz="900" dirty="0">
                <a:solidFill>
                  <a:schemeClr val="tx2"/>
                </a:solidFill>
                <a:latin typeface="Arial" panose="020B0604020202020204" pitchFamily="34" charset="0"/>
                <a:cs typeface="Arial" panose="020B0604020202020204" pitchFamily="34" charset="0"/>
              </a:rPr>
              <a:t>outsiders</a:t>
            </a:r>
            <a:r>
              <a:rPr lang="en-US" sz="900" dirty="0">
                <a:latin typeface="Arial" panose="020B0604020202020204" pitchFamily="34" charset="0"/>
                <a:cs typeface="Arial" panose="020B0604020202020204" pitchFamily="34" charset="0"/>
              </a:rPr>
              <a:t>, such as contractors and can damage IT in many ways:</a:t>
            </a: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IT disruptions affecting productivity and profitability</a:t>
            </a: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Reputational damage</a:t>
            </a:r>
          </a:p>
          <a:p>
            <a:endParaRPr lang="en-US" sz="900" b="1" dirty="0">
              <a:solidFill>
                <a:srgbClr val="111111"/>
              </a:solidFill>
              <a:latin typeface="Arial" panose="020B0604020202020204" pitchFamily="34" charset="0"/>
              <a:cs typeface="Arial" panose="020B0604020202020204" pitchFamily="34" charset="0"/>
            </a:endParaRPr>
          </a:p>
          <a:p>
            <a:r>
              <a:rPr lang="en-US" sz="900" b="1" dirty="0">
                <a:solidFill>
                  <a:srgbClr val="111111"/>
                </a:solidFill>
                <a:latin typeface="Arial" panose="020B0604020202020204" pitchFamily="34" charset="0"/>
                <a:cs typeface="Arial" panose="020B0604020202020204" pitchFamily="34" charset="0"/>
              </a:rPr>
              <a:t>Insider Types</a:t>
            </a:r>
          </a:p>
          <a:p>
            <a:pPr marL="171450" indent="-171450">
              <a:buFont typeface="Arial" panose="020B0604020202020204" pitchFamily="34" charset="0"/>
              <a:buChar char="•"/>
            </a:pPr>
            <a:r>
              <a:rPr lang="en-US" sz="900" u="sng" dirty="0">
                <a:solidFill>
                  <a:srgbClr val="111111"/>
                </a:solidFill>
                <a:latin typeface="Arial" panose="020B0604020202020204" pitchFamily="34" charset="0"/>
                <a:cs typeface="Arial" panose="020B0604020202020204" pitchFamily="34" charset="0"/>
              </a:rPr>
              <a:t>Malicious insiders</a:t>
            </a:r>
            <a:r>
              <a:rPr lang="en-US" sz="900" dirty="0">
                <a:solidFill>
                  <a:srgbClr val="111111"/>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purposefully </a:t>
            </a:r>
            <a:r>
              <a:rPr lang="en-US" sz="900" dirty="0">
                <a:solidFill>
                  <a:schemeClr val="tx2"/>
                </a:solidFill>
                <a:latin typeface="Arial" panose="020B0604020202020204" pitchFamily="34" charset="0"/>
                <a:cs typeface="Arial" panose="020B0604020202020204" pitchFamily="34" charset="0"/>
              </a:rPr>
              <a:t>damage IT systems</a:t>
            </a:r>
            <a:r>
              <a:rPr lang="en-US" sz="900" dirty="0">
                <a:latin typeface="Arial" panose="020B0604020202020204" pitchFamily="34" charset="0"/>
                <a:cs typeface="Arial" panose="020B0604020202020204" pitchFamily="34" charset="0"/>
              </a:rPr>
              <a:t>. They may be ex-employees or unhappy employees seeking revenge </a:t>
            </a:r>
            <a:r>
              <a:rPr lang="en-US" sz="900" dirty="0">
                <a:solidFill>
                  <a:srgbClr val="111111"/>
                </a:solidFill>
                <a:latin typeface="Arial" panose="020B0604020202020204" pitchFamily="34" charset="0"/>
                <a:cs typeface="Arial" panose="020B0604020202020204" pitchFamily="34" charset="0"/>
              </a:rPr>
              <a:t>(unhappy employees, personal motive, espionage)</a:t>
            </a:r>
            <a:r>
              <a:rPr lang="en-US" sz="9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900" u="sng" strike="sngStrike" dirty="0">
                <a:solidFill>
                  <a:srgbClr val="111111"/>
                </a:solidFill>
                <a:latin typeface="Arial" panose="020B0604020202020204" pitchFamily="34" charset="0"/>
                <a:cs typeface="Arial" panose="020B0604020202020204" pitchFamily="34" charset="0"/>
              </a:rPr>
              <a:t>Negligent insiders</a:t>
            </a:r>
            <a:r>
              <a:rPr lang="en-US" sz="900" strike="sngStrike" dirty="0">
                <a:solidFill>
                  <a:srgbClr val="111111"/>
                </a:solidFill>
                <a:latin typeface="Arial" panose="020B0604020202020204" pitchFamily="34" charset="0"/>
                <a:cs typeface="Arial" panose="020B0604020202020204" pitchFamily="34" charset="0"/>
              </a:rPr>
              <a:t>: are those inside the organization who unintentionally misuse or abuse computer systems</a:t>
            </a:r>
          </a:p>
          <a:p>
            <a:pPr marL="171450" indent="-171450">
              <a:buFont typeface="Arial" panose="020B0604020202020204" pitchFamily="34" charset="0"/>
              <a:buChar char="•"/>
            </a:pPr>
            <a:endParaRPr lang="en-US" sz="900" dirty="0">
              <a:solidFill>
                <a:srgbClr val="FF0000"/>
              </a:solidFill>
              <a:latin typeface="Arial" panose="020B0604020202020204" pitchFamily="34" charset="0"/>
              <a:cs typeface="Arial" panose="020B0604020202020204" pitchFamily="34" charset="0"/>
            </a:endParaRPr>
          </a:p>
          <a:p>
            <a:r>
              <a:rPr lang="en-US" sz="900" b="1" dirty="0">
                <a:solidFill>
                  <a:srgbClr val="111111"/>
                </a:solidFill>
                <a:latin typeface="Arial" panose="020B0604020202020204" pitchFamily="34" charset="0"/>
                <a:cs typeface="Arial" panose="020B0604020202020204" pitchFamily="34" charset="0"/>
              </a:rPr>
              <a:t>Insider methods </a:t>
            </a: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Execute</a:t>
            </a:r>
            <a:r>
              <a:rPr lang="en-US" sz="900" dirty="0">
                <a:solidFill>
                  <a:schemeClr val="tx2"/>
                </a:solidFill>
                <a:latin typeface="Arial" panose="020B0604020202020204" pitchFamily="34" charset="0"/>
                <a:cs typeface="Arial" panose="020B0604020202020204" pitchFamily="34" charset="0"/>
              </a:rPr>
              <a:t> authorized or unauthorized commands </a:t>
            </a:r>
            <a:r>
              <a:rPr lang="en-US" sz="900" dirty="0">
                <a:latin typeface="Arial" panose="020B0604020202020204" pitchFamily="34" charset="0"/>
                <a:cs typeface="Arial" panose="020B0604020202020204" pitchFamily="34" charset="0"/>
              </a:rPr>
              <a:t>to damage IT systems</a:t>
            </a:r>
            <a:endParaRPr lang="en-US" sz="90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900" strike="sngStrike" dirty="0">
                <a:solidFill>
                  <a:srgbClr val="111111"/>
                </a:solidFill>
                <a:latin typeface="Arial" panose="020B0604020202020204" pitchFamily="34" charset="0"/>
                <a:cs typeface="Arial" panose="020B0604020202020204" pitchFamily="34" charset="0"/>
              </a:rPr>
              <a:t>Exploitation of physical security vulnerabilities</a:t>
            </a:r>
            <a:r>
              <a:rPr lang="en-US" sz="900" dirty="0">
                <a:solidFill>
                  <a:srgbClr val="111111"/>
                </a:solidFill>
                <a:latin typeface="Arial" panose="020B0604020202020204" pitchFamily="34" charset="0"/>
                <a:cs typeface="Arial" panose="020B0604020202020204" pitchFamily="34" charset="0"/>
              </a:rPr>
              <a:t>: where the attacker is physically inside the building or the data center</a:t>
            </a:r>
          </a:p>
          <a:p>
            <a:pPr marL="171450" indent="-171450">
              <a:buFont typeface="Arial" panose="020B0604020202020204" pitchFamily="34" charset="0"/>
              <a:buChar char="•"/>
            </a:pPr>
            <a:r>
              <a:rPr lang="en-US" sz="900" strike="sngStrike" dirty="0">
                <a:latin typeface="Arial" panose="020B0604020202020204" pitchFamily="34" charset="0"/>
                <a:cs typeface="Arial" panose="020B0604020202020204" pitchFamily="34" charset="0"/>
              </a:rPr>
              <a:t>Script or program</a:t>
            </a:r>
            <a:r>
              <a:rPr lang="en-US" sz="900" dirty="0">
                <a:latin typeface="Arial" panose="020B0604020202020204" pitchFamily="34" charset="0"/>
                <a:cs typeface="Arial" panose="020B0604020202020204" pitchFamily="34" charset="0"/>
              </a:rPr>
              <a:t>: development of a program or script, like a logic bomb, and then creating a backdoor account to be used later to initiate the script or include a time for activation in the script</a:t>
            </a:r>
          </a:p>
          <a:p>
            <a:pPr marL="171450" indent="-171450">
              <a:buFont typeface="Arial" panose="020B0604020202020204" pitchFamily="34" charset="0"/>
              <a:buChar char="•"/>
            </a:pPr>
            <a:endParaRPr lang="en-US" sz="900" dirty="0">
              <a:solidFill>
                <a:srgbClr val="FF0000"/>
              </a:solidFill>
              <a:latin typeface="Arial" panose="020B0604020202020204" pitchFamily="34" charset="0"/>
              <a:cs typeface="Arial" panose="020B0604020202020204" pitchFamily="34" charset="0"/>
            </a:endParaRPr>
          </a:p>
          <a:p>
            <a:r>
              <a:rPr lang="en-US" sz="900" b="1" dirty="0">
                <a:solidFill>
                  <a:srgbClr val="111111"/>
                </a:solidFill>
                <a:latin typeface="Arial" panose="020B0604020202020204" pitchFamily="34" charset="0"/>
                <a:cs typeface="Arial" panose="020B0604020202020204" pitchFamily="34" charset="0"/>
              </a:rPr>
              <a:t>Keywords</a:t>
            </a:r>
          </a:p>
          <a:p>
            <a:pPr marL="171450" indent="-17145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User and Entity Behavioral Analytics (UEBA) solutions</a:t>
            </a:r>
          </a:p>
          <a:p>
            <a:pPr marL="171450" indent="-17145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User Activity Monitoring (UAM) solutions</a:t>
            </a:r>
          </a:p>
          <a:p>
            <a:pPr marL="171450" indent="-17145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Digital forensics, incident response, internal threat, insider threat, investigations</a:t>
            </a:r>
            <a:endParaRPr lang="en-US" sz="900" dirty="0">
              <a:solidFill>
                <a:srgbClr val="FF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8FF93E2-9624-477B-B2D1-6C7AF3F117A2}"/>
              </a:ext>
            </a:extLst>
          </p:cNvPr>
          <p:cNvSpPr/>
          <p:nvPr/>
        </p:nvSpPr>
        <p:spPr>
          <a:xfrm>
            <a:off x="4716463" y="628650"/>
            <a:ext cx="4032250" cy="4173538"/>
          </a:xfrm>
          <a:prstGeom prst="rect">
            <a:avLst/>
          </a:prstGeom>
        </p:spPr>
        <p:txBody>
          <a:bodyPr wrap="square">
            <a:noAutofit/>
          </a:bodyPr>
          <a:lstStyle/>
          <a:p>
            <a:r>
              <a:rPr lang="en-US" sz="900" b="1" dirty="0">
                <a:latin typeface="Arial" panose="020B0604020202020204" pitchFamily="34" charset="0"/>
                <a:cs typeface="Arial" panose="020B0604020202020204" pitchFamily="34" charset="0"/>
              </a:rPr>
              <a:t>Challenges</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Extremely Unbalanced Data</a:t>
            </a:r>
            <a:r>
              <a:rPr lang="en-US" sz="900" dirty="0">
                <a:latin typeface="Arial" panose="020B0604020202020204" pitchFamily="34" charset="0"/>
                <a:cs typeface="Arial" panose="020B0604020202020204" pitchFamily="34" charset="0"/>
              </a:rPr>
              <a:t>. Activities from insiders are extremely rare in real-world scenarios</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Temporal Information in Attacks</a:t>
            </a:r>
            <a:r>
              <a:rPr lang="en-US" sz="900" dirty="0">
                <a:latin typeface="Arial" panose="020B0604020202020204" pitchFamily="34" charset="0"/>
                <a:cs typeface="Arial" panose="020B0604020202020204" pitchFamily="34" charset="0"/>
              </a:rPr>
              <a:t>. Many approaches focus on activity type, e.g., copying files to USB or browsing a Web page, incorporating temporal information is important and challenging. Copying files in working hours looks normal, but copying files at mid-night is suspicious</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Heterogeneous Data Fusion</a:t>
            </a:r>
            <a:r>
              <a:rPr lang="en-US" sz="900" dirty="0">
                <a:latin typeface="Arial" panose="020B0604020202020204" pitchFamily="34" charset="0"/>
                <a:cs typeface="Arial" panose="020B0604020202020204" pitchFamily="34" charset="0"/>
              </a:rPr>
              <a:t>. temporal information, layoff, user profile (i.e., psychometric score), etc.</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Subtle Attacks</a:t>
            </a:r>
            <a:r>
              <a:rPr lang="en-US" sz="900" dirty="0">
                <a:latin typeface="Arial" panose="020B0604020202020204" pitchFamily="34" charset="0"/>
                <a:cs typeface="Arial" panose="020B0604020202020204" pitchFamily="34" charset="0"/>
              </a:rPr>
              <a:t>. To evade detection, insider threats are subtle and hard to notice, which means that insiders and benign users are close in the feature space</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Adaptive Threats</a:t>
            </a:r>
            <a:r>
              <a:rPr lang="en-US" sz="900" dirty="0">
                <a:latin typeface="Arial" panose="020B0604020202020204" pitchFamily="34" charset="0"/>
                <a:cs typeface="Arial" panose="020B0604020202020204" pitchFamily="34" charset="0"/>
              </a:rPr>
              <a:t>. Insiders always improve attacking strategies to evade detection. However, the learning-based models are unable to detect new types of attacks after training. </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Fine-grained Detection</a:t>
            </a:r>
            <a:r>
              <a:rPr lang="en-US" sz="900" dirty="0">
                <a:latin typeface="Arial" panose="020B0604020202020204" pitchFamily="34" charset="0"/>
                <a:cs typeface="Arial" panose="020B0604020202020204" pitchFamily="34" charset="0"/>
              </a:rPr>
              <a:t>. Existing approaches usually detect malicious sessions that contain malicious activities. However, users usually conduct a large number of activities in a session. Hence, how to identify the fine-grained malicious subsequence or the exact malicious activity is important</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Early Detection</a:t>
            </a:r>
            <a:r>
              <a:rPr lang="en-US" sz="900" dirty="0">
                <a:latin typeface="Arial" panose="020B0604020202020204" pitchFamily="34" charset="0"/>
                <a:cs typeface="Arial" panose="020B0604020202020204" pitchFamily="34" charset="0"/>
              </a:rPr>
              <a:t>. Approaches focus on insider threat detection, which means malicious activities already occur and the significant loss is already caused to organizations, Prediction is also important</a:t>
            </a:r>
          </a:p>
          <a:p>
            <a:pPr marL="114300" indent="-114300">
              <a:buFont typeface="Arial" panose="020B0604020202020204" pitchFamily="34" charset="0"/>
              <a:buChar char="•"/>
            </a:pPr>
            <a:r>
              <a:rPr lang="en-US" sz="900" b="1" dirty="0">
                <a:latin typeface="Arial" panose="020B0604020202020204" pitchFamily="34" charset="0"/>
                <a:cs typeface="Arial" panose="020B0604020202020204" pitchFamily="34" charset="0"/>
              </a:rPr>
              <a:t>Lack of Testbed</a:t>
            </a:r>
            <a:r>
              <a:rPr lang="en-US" sz="900" dirty="0">
                <a:latin typeface="Arial" panose="020B0604020202020204" pitchFamily="34" charset="0"/>
                <a:cs typeface="Arial" panose="020B0604020202020204" pitchFamily="34" charset="0"/>
              </a:rPr>
              <a:t>. No real-world dataset that is publicly-available.</a:t>
            </a:r>
          </a:p>
        </p:txBody>
      </p:sp>
      <p:sp>
        <p:nvSpPr>
          <p:cNvPr id="17" name="Rectangle 16">
            <a:extLst>
              <a:ext uri="{FF2B5EF4-FFF2-40B4-BE49-F238E27FC236}">
                <a16:creationId xmlns:a16="http://schemas.microsoft.com/office/drawing/2014/main" id="{AF64EA16-6B12-4EFB-8BDA-E383095D6EE2}"/>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19" name="Rectangle 18">
            <a:extLst>
              <a:ext uri="{FF2B5EF4-FFF2-40B4-BE49-F238E27FC236}">
                <a16:creationId xmlns:a16="http://schemas.microsoft.com/office/drawing/2014/main" id="{C7BB7A73-4A7C-4962-8841-F6CF46D9AB25}"/>
              </a:ext>
            </a:extLst>
          </p:cNvPr>
          <p:cNvSpPr/>
          <p:nvPr/>
        </p:nvSpPr>
        <p:spPr>
          <a:xfrm>
            <a:off x="577885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20" name="Rectangle 19">
            <a:extLst>
              <a:ext uri="{FF2B5EF4-FFF2-40B4-BE49-F238E27FC236}">
                <a16:creationId xmlns:a16="http://schemas.microsoft.com/office/drawing/2014/main" id="{3DDE8445-FC2A-4C0E-BC9F-89C21AB092FE}"/>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21" name="Rectangle 20">
            <a:extLst>
              <a:ext uri="{FF2B5EF4-FFF2-40B4-BE49-F238E27FC236}">
                <a16:creationId xmlns:a16="http://schemas.microsoft.com/office/drawing/2014/main" id="{4D1879E3-363E-4866-B271-EA04E8BD8E0A}"/>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494572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Requirements</a:t>
            </a:r>
            <a:br>
              <a:rPr lang="en-US" b="1" dirty="0"/>
            </a:br>
            <a:r>
              <a:rPr lang="en-US" dirty="0"/>
              <a:t>Examples Provided by HQ</a:t>
            </a:r>
            <a:endParaRPr lang="en-US" baseline="30000" dirty="0"/>
          </a:p>
        </p:txBody>
      </p:sp>
      <p:sp>
        <p:nvSpPr>
          <p:cNvPr id="49" name="Rectangle 48">
            <a:extLst>
              <a:ext uri="{FF2B5EF4-FFF2-40B4-BE49-F238E27FC236}">
                <a16:creationId xmlns:a16="http://schemas.microsoft.com/office/drawing/2014/main" id="{2BF5617A-E6BB-443E-8F64-E8FD6BBBA013}"/>
              </a:ext>
            </a:extLst>
          </p:cNvPr>
          <p:cNvSpPr/>
          <p:nvPr/>
        </p:nvSpPr>
        <p:spPr>
          <a:xfrm>
            <a:off x="461481" y="4547244"/>
            <a:ext cx="2843719"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https://cloud.tencent.com/developer/article/1862390?from=15425</a:t>
            </a:r>
          </a:p>
        </p:txBody>
      </p:sp>
      <p:pic>
        <p:nvPicPr>
          <p:cNvPr id="21506" name="Picture 2" descr="https://ask.qcloudimg.com/http-save/yehe-8913813/96079c3f2e6ea6723175a25e6d27cd4a.png?imageView2/2/w/1620">
            <a:extLst>
              <a:ext uri="{FF2B5EF4-FFF2-40B4-BE49-F238E27FC236}">
                <a16:creationId xmlns:a16="http://schemas.microsoft.com/office/drawing/2014/main" id="{57699533-FDDB-4D9D-A8BA-13931DC3DD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13" y="2765376"/>
            <a:ext cx="2344844" cy="1365824"/>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FE67EB48-CA51-4736-966C-A6729D3381A2}"/>
              </a:ext>
            </a:extLst>
          </p:cNvPr>
          <p:cNvSpPr/>
          <p:nvPr/>
        </p:nvSpPr>
        <p:spPr>
          <a:xfrm>
            <a:off x="395288" y="1263737"/>
            <a:ext cx="2754380" cy="1277273"/>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On February 23, </a:t>
            </a:r>
            <a:r>
              <a:rPr lang="en-US" sz="700" dirty="0" err="1">
                <a:latin typeface="Arial" panose="020B0604020202020204" pitchFamily="34" charset="0"/>
                <a:cs typeface="Arial" panose="020B0604020202020204" pitchFamily="34" charset="0"/>
              </a:rPr>
              <a:t>Weimob</a:t>
            </a:r>
            <a:r>
              <a:rPr lang="en-US" sz="700" dirty="0">
                <a:latin typeface="Arial" panose="020B0604020202020204" pitchFamily="34" charset="0"/>
                <a:cs typeface="Arial" panose="020B0604020202020204" pitchFamily="34" charset="0"/>
              </a:rPr>
              <a:t>, a leading domestic SaaS service provider, suffered a </a:t>
            </a:r>
            <a:r>
              <a:rPr lang="en-US" sz="700" dirty="0">
                <a:solidFill>
                  <a:schemeClr val="tx2"/>
                </a:solidFill>
                <a:latin typeface="Arial" panose="020B0604020202020204" pitchFamily="34" charset="0"/>
                <a:cs typeface="Arial" panose="020B0604020202020204" pitchFamily="34" charset="0"/>
              </a:rPr>
              <a:t>vicious deletion incident</a:t>
            </a:r>
            <a:r>
              <a:rPr lang="en-US" sz="700" dirty="0">
                <a:latin typeface="Arial" panose="020B0604020202020204" pitchFamily="34" charset="0"/>
                <a:cs typeface="Arial" panose="020B0604020202020204" pitchFamily="34" charset="0"/>
              </a:rPr>
              <a:t>, and it was not until March 1 that the data was fully retrieved, and various businesses gradually returned to normal. </a:t>
            </a:r>
          </a:p>
          <a:p>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This incident exposed the problem that Chinese enterprises have long emphasized business support and implementation in IT construction, while paying attention to and investing in support systems such as security </a:t>
            </a:r>
            <a:r>
              <a:rPr lang="en-US" sz="7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operation and maintenance</a:t>
            </a:r>
            <a:r>
              <a:rPr lang="en-US" sz="700" dirty="0">
                <a:latin typeface="Arial" panose="020B0604020202020204" pitchFamily="34" charset="0"/>
                <a:cs typeface="Arial" panose="020B0604020202020204" pitchFamily="34" charset="0"/>
              </a:rPr>
              <a:t>, disaster preparedness and disaster recovery, which has caused a great shock to the industry. </a:t>
            </a:r>
          </a:p>
        </p:txBody>
      </p:sp>
      <p:sp>
        <p:nvSpPr>
          <p:cNvPr id="52" name="Rectangle 51">
            <a:extLst>
              <a:ext uri="{FF2B5EF4-FFF2-40B4-BE49-F238E27FC236}">
                <a16:creationId xmlns:a16="http://schemas.microsoft.com/office/drawing/2014/main" id="{B6F21CF2-E00E-419F-9C41-284FF5AC7125}"/>
              </a:ext>
            </a:extLst>
          </p:cNvPr>
          <p:cNvSpPr/>
          <p:nvPr/>
        </p:nvSpPr>
        <p:spPr>
          <a:xfrm>
            <a:off x="3204319" y="4547244"/>
            <a:ext cx="2824264"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https://www.justice.gov/usao-ndca/pr/san-jose-man-pleads-guilty-damaging-cisco-s-network</a:t>
            </a:r>
          </a:p>
        </p:txBody>
      </p:sp>
      <p:pic>
        <p:nvPicPr>
          <p:cNvPr id="53" name="Picture 52">
            <a:extLst>
              <a:ext uri="{FF2B5EF4-FFF2-40B4-BE49-F238E27FC236}">
                <a16:creationId xmlns:a16="http://schemas.microsoft.com/office/drawing/2014/main" id="{B554935B-85D3-4859-96B3-E02675CD0F6B}"/>
              </a:ext>
            </a:extLst>
          </p:cNvPr>
          <p:cNvPicPr>
            <a:picLocks noChangeAspect="1"/>
          </p:cNvPicPr>
          <p:nvPr/>
        </p:nvPicPr>
        <p:blipFill>
          <a:blip r:embed="rId4"/>
          <a:stretch>
            <a:fillRect/>
          </a:stretch>
        </p:blipFill>
        <p:spPr>
          <a:xfrm>
            <a:off x="3253055" y="1088813"/>
            <a:ext cx="2834483" cy="3340640"/>
          </a:xfrm>
          <a:prstGeom prst="rect">
            <a:avLst/>
          </a:prstGeom>
        </p:spPr>
      </p:pic>
      <p:pic>
        <p:nvPicPr>
          <p:cNvPr id="54" name="Picture 53">
            <a:extLst>
              <a:ext uri="{FF2B5EF4-FFF2-40B4-BE49-F238E27FC236}">
                <a16:creationId xmlns:a16="http://schemas.microsoft.com/office/drawing/2014/main" id="{9D67296E-298F-46FA-9EAA-193EA0753D31}"/>
              </a:ext>
            </a:extLst>
          </p:cNvPr>
          <p:cNvPicPr>
            <a:picLocks noChangeAspect="1"/>
          </p:cNvPicPr>
          <p:nvPr/>
        </p:nvPicPr>
        <p:blipFill>
          <a:blip r:embed="rId5"/>
          <a:stretch>
            <a:fillRect/>
          </a:stretch>
        </p:blipFill>
        <p:spPr>
          <a:xfrm>
            <a:off x="6183879" y="2631131"/>
            <a:ext cx="2455297" cy="1781783"/>
          </a:xfrm>
          <a:prstGeom prst="rect">
            <a:avLst/>
          </a:prstGeom>
        </p:spPr>
      </p:pic>
      <p:sp>
        <p:nvSpPr>
          <p:cNvPr id="55" name="Rectangle 54">
            <a:extLst>
              <a:ext uri="{FF2B5EF4-FFF2-40B4-BE49-F238E27FC236}">
                <a16:creationId xmlns:a16="http://schemas.microsoft.com/office/drawing/2014/main" id="{64E49114-3C01-401D-BE5C-ECE8F0152215}"/>
              </a:ext>
            </a:extLst>
          </p:cNvPr>
          <p:cNvSpPr/>
          <p:nvPr/>
        </p:nvSpPr>
        <p:spPr>
          <a:xfrm>
            <a:off x="7224084" y="4547244"/>
            <a:ext cx="1258678" cy="169277"/>
          </a:xfrm>
          <a:prstGeom prst="rect">
            <a:avLst/>
          </a:prstGeom>
        </p:spPr>
        <p:txBody>
          <a:bodyPr wrap="none">
            <a:spAutoFit/>
          </a:bodyPr>
          <a:lstStyle/>
          <a:p>
            <a:r>
              <a:rPr lang="en-US" sz="500" dirty="0">
                <a:latin typeface="Arial" panose="020B0604020202020204" pitchFamily="34" charset="0"/>
                <a:cs typeface="Arial" panose="020B0604020202020204" pitchFamily="34" charset="0"/>
              </a:rPr>
              <a:t>https://tech.ifeng.com/c/8G1klaVX7pY</a:t>
            </a:r>
          </a:p>
        </p:txBody>
      </p:sp>
      <p:sp>
        <p:nvSpPr>
          <p:cNvPr id="56" name="Rectangle 55">
            <a:extLst>
              <a:ext uri="{FF2B5EF4-FFF2-40B4-BE49-F238E27FC236}">
                <a16:creationId xmlns:a16="http://schemas.microsoft.com/office/drawing/2014/main" id="{C239D3D5-7768-48A9-8EEC-04BA129A4A68}"/>
              </a:ext>
            </a:extLst>
          </p:cNvPr>
          <p:cNvSpPr/>
          <p:nvPr/>
        </p:nvSpPr>
        <p:spPr>
          <a:xfrm>
            <a:off x="6111876" y="1391036"/>
            <a:ext cx="2527300" cy="1169551"/>
          </a:xfrm>
          <a:prstGeom prst="rect">
            <a:avLst/>
          </a:prstGeom>
        </p:spPr>
        <p:txBody>
          <a:bodyPr wrap="square">
            <a:spAutoFit/>
          </a:bodyPr>
          <a:lstStyle/>
          <a:p>
            <a:r>
              <a:rPr lang="en-US" sz="700" dirty="0">
                <a:solidFill>
                  <a:srgbClr val="2B2B2B"/>
                </a:solidFill>
                <a:latin typeface="Arial" panose="020B0604020202020204" pitchFamily="34" charset="0"/>
                <a:cs typeface="Arial" panose="020B0604020202020204" pitchFamily="34" charset="0"/>
              </a:rPr>
              <a:t>… the former database administrator of </a:t>
            </a:r>
            <a:r>
              <a:rPr lang="en-US" sz="700" dirty="0" err="1">
                <a:solidFill>
                  <a:srgbClr val="2B2B2B"/>
                </a:solidFill>
                <a:latin typeface="Arial" panose="020B0604020202020204" pitchFamily="34" charset="0"/>
                <a:cs typeface="Arial" panose="020B0604020202020204" pitchFamily="34" charset="0"/>
              </a:rPr>
              <a:t>Lianjia</a:t>
            </a:r>
            <a:r>
              <a:rPr lang="en-US" sz="700" dirty="0">
                <a:solidFill>
                  <a:srgbClr val="2B2B2B"/>
                </a:solidFill>
                <a:latin typeface="Arial" panose="020B0604020202020204" pitchFamily="34" charset="0"/>
                <a:cs typeface="Arial" panose="020B0604020202020204" pitchFamily="34" charset="0"/>
              </a:rPr>
              <a:t> Network Technology Co., Ltd., was sentenced […] for the crime of damaging computer information systems […].</a:t>
            </a:r>
          </a:p>
          <a:p>
            <a:endParaRPr lang="en-US" sz="700" dirty="0">
              <a:solidFill>
                <a:srgbClr val="2B2B2B"/>
              </a:solidFill>
              <a:latin typeface="Arial" panose="020B0604020202020204" pitchFamily="34" charset="0"/>
              <a:cs typeface="Arial" panose="020B0604020202020204" pitchFamily="34" charset="0"/>
            </a:endParaRPr>
          </a:p>
          <a:p>
            <a:r>
              <a:rPr lang="en-US" sz="700" dirty="0">
                <a:solidFill>
                  <a:srgbClr val="2B2B2B"/>
                </a:solidFill>
                <a:latin typeface="Arial" panose="020B0604020202020204" pitchFamily="34" charset="0"/>
                <a:cs typeface="Arial" panose="020B0604020202020204" pitchFamily="34" charset="0"/>
              </a:rPr>
              <a:t>…Han Bing, the database administrator of Lianjia.com (Beijing) Technology Co., Ltd., </a:t>
            </a:r>
            <a:r>
              <a:rPr lang="en-US" sz="700" dirty="0">
                <a:solidFill>
                  <a:schemeClr val="tx2"/>
                </a:solidFill>
                <a:latin typeface="Arial" panose="020B0604020202020204" pitchFamily="34" charset="0"/>
                <a:cs typeface="Arial" panose="020B0604020202020204" pitchFamily="34" charset="0"/>
              </a:rPr>
              <a:t>used his "root" permission of the company's financial system to log in to the company's financial system and delete the financial data </a:t>
            </a:r>
            <a:r>
              <a:rPr lang="en-US" sz="700" dirty="0">
                <a:solidFill>
                  <a:srgbClr val="2B2B2B"/>
                </a:solidFill>
                <a:latin typeface="Arial" panose="020B0604020202020204" pitchFamily="34" charset="0"/>
                <a:cs typeface="Arial" panose="020B0604020202020204" pitchFamily="34" charset="0"/>
              </a:rPr>
              <a:t>and related applications in the system, making the company's financial system completely inaccessible […]</a:t>
            </a:r>
          </a:p>
        </p:txBody>
      </p:sp>
      <p:sp>
        <p:nvSpPr>
          <p:cNvPr id="58" name="Rectangle 57">
            <a:extLst>
              <a:ext uri="{FF2B5EF4-FFF2-40B4-BE49-F238E27FC236}">
                <a16:creationId xmlns:a16="http://schemas.microsoft.com/office/drawing/2014/main" id="{7BD54E55-0BFC-4974-8ECF-FFDCEFF13403}"/>
              </a:ext>
            </a:extLst>
          </p:cNvPr>
          <p:cNvSpPr/>
          <p:nvPr/>
        </p:nvSpPr>
        <p:spPr>
          <a:xfrm>
            <a:off x="3262143" y="3465941"/>
            <a:ext cx="2713207" cy="30284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9287D7FC-3256-49C3-A728-8F3E01E66FD1}"/>
              </a:ext>
            </a:extLst>
          </p:cNvPr>
          <p:cNvGrpSpPr/>
          <p:nvPr/>
        </p:nvGrpSpPr>
        <p:grpSpPr>
          <a:xfrm>
            <a:off x="1567523" y="710513"/>
            <a:ext cx="255198" cy="246221"/>
            <a:chOff x="1633049" y="1802410"/>
            <a:chExt cx="255198" cy="246221"/>
          </a:xfrm>
        </p:grpSpPr>
        <p:sp>
          <p:nvSpPr>
            <p:cNvPr id="60" name="Oval 59">
              <a:extLst>
                <a:ext uri="{FF2B5EF4-FFF2-40B4-BE49-F238E27FC236}">
                  <a16:creationId xmlns:a16="http://schemas.microsoft.com/office/drawing/2014/main" id="{DA03BEE2-425B-4C7A-B1C7-EA2BCA823D1F}"/>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C0764CD0-D249-4133-B8C2-F2F15D4C4854}"/>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1</a:t>
              </a:r>
            </a:p>
          </p:txBody>
        </p:sp>
      </p:grpSp>
      <p:grpSp>
        <p:nvGrpSpPr>
          <p:cNvPr id="62" name="Group 61">
            <a:extLst>
              <a:ext uri="{FF2B5EF4-FFF2-40B4-BE49-F238E27FC236}">
                <a16:creationId xmlns:a16="http://schemas.microsoft.com/office/drawing/2014/main" id="{7667786D-9D95-4444-B24D-19438DBAE73C}"/>
              </a:ext>
            </a:extLst>
          </p:cNvPr>
          <p:cNvGrpSpPr/>
          <p:nvPr/>
        </p:nvGrpSpPr>
        <p:grpSpPr>
          <a:xfrm>
            <a:off x="7353510" y="710513"/>
            <a:ext cx="255198" cy="246221"/>
            <a:chOff x="1633049" y="1802410"/>
            <a:chExt cx="255198" cy="246221"/>
          </a:xfrm>
        </p:grpSpPr>
        <p:sp>
          <p:nvSpPr>
            <p:cNvPr id="63" name="Oval 62">
              <a:extLst>
                <a:ext uri="{FF2B5EF4-FFF2-40B4-BE49-F238E27FC236}">
                  <a16:creationId xmlns:a16="http://schemas.microsoft.com/office/drawing/2014/main" id="{BF610CA6-079E-4774-BB4A-1029CC71574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A14A7A87-BA3C-4799-813C-6B95B5F5BF41}"/>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3</a:t>
              </a:r>
            </a:p>
          </p:txBody>
        </p:sp>
      </p:grpSp>
      <p:grpSp>
        <p:nvGrpSpPr>
          <p:cNvPr id="65" name="Group 64">
            <a:extLst>
              <a:ext uri="{FF2B5EF4-FFF2-40B4-BE49-F238E27FC236}">
                <a16:creationId xmlns:a16="http://schemas.microsoft.com/office/drawing/2014/main" id="{E5861791-7540-4807-9F6F-E97578E92C35}"/>
              </a:ext>
            </a:extLst>
          </p:cNvPr>
          <p:cNvGrpSpPr/>
          <p:nvPr/>
        </p:nvGrpSpPr>
        <p:grpSpPr>
          <a:xfrm>
            <a:off x="4461265" y="710513"/>
            <a:ext cx="255198" cy="246221"/>
            <a:chOff x="1633049" y="1802410"/>
            <a:chExt cx="255198" cy="246221"/>
          </a:xfrm>
        </p:grpSpPr>
        <p:sp>
          <p:nvSpPr>
            <p:cNvPr id="66" name="Oval 65">
              <a:extLst>
                <a:ext uri="{FF2B5EF4-FFF2-40B4-BE49-F238E27FC236}">
                  <a16:creationId xmlns:a16="http://schemas.microsoft.com/office/drawing/2014/main" id="{9B2C40AC-35F1-4312-848B-2443CB78D5A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CC7AAE5-D0E8-4365-BB0C-F4A8B39821BA}"/>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2</a:t>
              </a:r>
            </a:p>
          </p:txBody>
        </p:sp>
      </p:grpSp>
      <p:sp>
        <p:nvSpPr>
          <p:cNvPr id="4" name="Rectangle 3">
            <a:extLst>
              <a:ext uri="{FF2B5EF4-FFF2-40B4-BE49-F238E27FC236}">
                <a16:creationId xmlns:a16="http://schemas.microsoft.com/office/drawing/2014/main" id="{483F484C-94D8-4365-B9F7-DB3EC1DB4138}"/>
              </a:ext>
            </a:extLst>
          </p:cNvPr>
          <p:cNvSpPr/>
          <p:nvPr/>
        </p:nvSpPr>
        <p:spPr>
          <a:xfrm>
            <a:off x="1095452" y="4896048"/>
            <a:ext cx="4032250" cy="21544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Source</a:t>
            </a:r>
            <a:r>
              <a:rPr lang="en-US" sz="600" dirty="0">
                <a:latin typeface="Arial" panose="020B0604020202020204" pitchFamily="34" charset="0"/>
                <a:cs typeface="Arial" panose="020B0604020202020204" pitchFamily="34" charset="0"/>
              </a:rPr>
              <a:t> https://clouddevops.huawei.com/domains/29680/wiki/1/WIKI2022092000894</a:t>
            </a:r>
          </a:p>
        </p:txBody>
      </p:sp>
      <p:sp>
        <p:nvSpPr>
          <p:cNvPr id="27" name="圆角矩形 43">
            <a:extLst>
              <a:ext uri="{FF2B5EF4-FFF2-40B4-BE49-F238E27FC236}">
                <a16:creationId xmlns:a16="http://schemas.microsoft.com/office/drawing/2014/main" id="{33998877-93B9-4359-BA14-A4085656C67F}"/>
              </a:ext>
            </a:extLst>
          </p:cNvPr>
          <p:cNvSpPr/>
          <p:nvPr/>
        </p:nvSpPr>
        <p:spPr>
          <a:xfrm>
            <a:off x="395288" y="821213"/>
            <a:ext cx="2743200" cy="3931712"/>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fontAlgn="base">
              <a:spcBef>
                <a:spcPct val="0"/>
              </a:spcBef>
              <a:spcAft>
                <a:spcPct val="0"/>
              </a:spcAft>
              <a:buClr>
                <a:srgbClr val="CC9900"/>
              </a:buClr>
            </a:pPr>
            <a:endParaRPr lang="zh-CN" altLang="en-US" sz="1500" b="1">
              <a:latin typeface="华文细黑" pitchFamily="2" charset="-122"/>
              <a:ea typeface="华文细黑" pitchFamily="2" charset="-122"/>
              <a:sym typeface="Arial" panose="020B0604020202020204" pitchFamily="34" charset="0"/>
            </a:endParaRPr>
          </a:p>
        </p:txBody>
      </p:sp>
      <p:sp>
        <p:nvSpPr>
          <p:cNvPr id="28" name="圆角矩形 43">
            <a:extLst>
              <a:ext uri="{FF2B5EF4-FFF2-40B4-BE49-F238E27FC236}">
                <a16:creationId xmlns:a16="http://schemas.microsoft.com/office/drawing/2014/main" id="{9BD50D03-3EE8-4C1A-9017-D359701A1E45}"/>
              </a:ext>
            </a:extLst>
          </p:cNvPr>
          <p:cNvSpPr/>
          <p:nvPr/>
        </p:nvSpPr>
        <p:spPr>
          <a:xfrm>
            <a:off x="3203603" y="821213"/>
            <a:ext cx="2743200" cy="3931712"/>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a:buClr>
                <a:srgbClr val="CC9900"/>
              </a:buClr>
            </a:pPr>
            <a:endParaRPr lang="zh-CN" altLang="en-US" sz="1500" b="1">
              <a:ea typeface="华文细黑" pitchFamily="2" charset="-122"/>
              <a:sym typeface="Arial" panose="020B0604020202020204" pitchFamily="34" charset="0"/>
            </a:endParaRPr>
          </a:p>
        </p:txBody>
      </p:sp>
      <p:sp>
        <p:nvSpPr>
          <p:cNvPr id="29" name="圆角矩形 43">
            <a:extLst>
              <a:ext uri="{FF2B5EF4-FFF2-40B4-BE49-F238E27FC236}">
                <a16:creationId xmlns:a16="http://schemas.microsoft.com/office/drawing/2014/main" id="{BC3FAA2B-8019-47F6-8D45-D38E0617DFA7}"/>
              </a:ext>
            </a:extLst>
          </p:cNvPr>
          <p:cNvSpPr/>
          <p:nvPr/>
        </p:nvSpPr>
        <p:spPr>
          <a:xfrm>
            <a:off x="6005513" y="821213"/>
            <a:ext cx="2743200" cy="3931712"/>
          </a:xfrm>
          <a:prstGeom prst="roundRect">
            <a:avLst>
              <a:gd name="adj" fmla="val 1809"/>
            </a:avLst>
          </a:prstGeom>
          <a:noFill/>
          <a:ln w="9525" cap="flat" cmpd="sng" algn="ctr">
            <a:solidFill>
              <a:srgbClr val="C00000"/>
            </a:solidFill>
            <a:prstDash val="sysDot"/>
            <a:round/>
            <a:headEnd type="none" w="med" len="med"/>
            <a:tailEnd type="none" w="med" len="med"/>
          </a:ln>
          <a:effectLst/>
        </p:spPr>
        <p:txBody>
          <a:bodyPr rot="0" spcFirstLastPara="0" vertOverflow="overflow" horzOverflow="overflow" vert="horz" wrap="none" lIns="78355" tIns="39177" rIns="78355" bIns="39177" numCol="1" spcCol="0" rtlCol="0" fromWordArt="0" anchor="ctr" anchorCtr="0" forceAA="0" compatLnSpc="1">
            <a:prstTxWarp prst="textNoShape">
              <a:avLst/>
            </a:prstTxWarp>
            <a:noAutofit/>
          </a:bodyPr>
          <a:lstStyle/>
          <a:p>
            <a:pPr algn="ctr" defTabSz="784225">
              <a:buClr>
                <a:srgbClr val="CC9900"/>
              </a:buClr>
            </a:pPr>
            <a:endParaRPr lang="zh-CN" altLang="en-US" sz="1500" b="1">
              <a:ea typeface="华文细黑" pitchFamily="2" charset="-122"/>
              <a:sym typeface="Arial" panose="020B0604020202020204" pitchFamily="34" charset="0"/>
            </a:endParaRPr>
          </a:p>
        </p:txBody>
      </p:sp>
      <p:sp>
        <p:nvSpPr>
          <p:cNvPr id="40" name="Rectangle 39">
            <a:extLst>
              <a:ext uri="{FF2B5EF4-FFF2-40B4-BE49-F238E27FC236}">
                <a16:creationId xmlns:a16="http://schemas.microsoft.com/office/drawing/2014/main" id="{4699A42A-8CAD-49C4-A2F8-D6003AB7C751}"/>
              </a:ext>
            </a:extLst>
          </p:cNvPr>
          <p:cNvSpPr/>
          <p:nvPr/>
        </p:nvSpPr>
        <p:spPr>
          <a:xfrm>
            <a:off x="652131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47" name="Rectangle 46">
            <a:extLst>
              <a:ext uri="{FF2B5EF4-FFF2-40B4-BE49-F238E27FC236}">
                <a16:creationId xmlns:a16="http://schemas.microsoft.com/office/drawing/2014/main" id="{6EDEA168-F45B-491F-A76F-332B600EA71E}"/>
              </a:ext>
            </a:extLst>
          </p:cNvPr>
          <p:cNvSpPr/>
          <p:nvPr/>
        </p:nvSpPr>
        <p:spPr>
          <a:xfrm>
            <a:off x="5778853"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48" name="Rectangle 47">
            <a:extLst>
              <a:ext uri="{FF2B5EF4-FFF2-40B4-BE49-F238E27FC236}">
                <a16:creationId xmlns:a16="http://schemas.microsoft.com/office/drawing/2014/main" id="{F77D8EDC-C94A-4581-8B02-27E07981C9F6}"/>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51" name="Rectangle 50">
            <a:extLst>
              <a:ext uri="{FF2B5EF4-FFF2-40B4-BE49-F238E27FC236}">
                <a16:creationId xmlns:a16="http://schemas.microsoft.com/office/drawing/2014/main" id="{D9283176-EE6A-4F03-958D-845321BD5846}"/>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3399905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 Review  </a:t>
            </a:r>
            <a:br>
              <a:rPr lang="en-US" b="1" dirty="0"/>
            </a:br>
            <a:r>
              <a:rPr lang="en-US" dirty="0"/>
              <a:t>Frequency-based methods</a:t>
            </a:r>
            <a:endParaRPr lang="en-US" baseline="30000" dirty="0"/>
          </a:p>
        </p:txBody>
      </p:sp>
      <p:sp>
        <p:nvSpPr>
          <p:cNvPr id="4" name="Rectangle 3">
            <a:extLst>
              <a:ext uri="{FF2B5EF4-FFF2-40B4-BE49-F238E27FC236}">
                <a16:creationId xmlns:a16="http://schemas.microsoft.com/office/drawing/2014/main" id="{AB1B40C6-8ADB-4967-AA61-130F0ED65099}"/>
              </a:ext>
            </a:extLst>
          </p:cNvPr>
          <p:cNvSpPr/>
          <p:nvPr/>
        </p:nvSpPr>
        <p:spPr>
          <a:xfrm>
            <a:off x="1032902" y="4919224"/>
            <a:ext cx="3386698"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[1] Use of K-Nearest Neighbor classifier for intrusion detection</a:t>
            </a:r>
          </a:p>
        </p:txBody>
      </p:sp>
      <p:sp>
        <p:nvSpPr>
          <p:cNvPr id="6" name="Rectangle 5">
            <a:extLst>
              <a:ext uri="{FF2B5EF4-FFF2-40B4-BE49-F238E27FC236}">
                <a16:creationId xmlns:a16="http://schemas.microsoft.com/office/drawing/2014/main" id="{B6C3AE77-7DA8-49DF-9A3B-77992BBFA3A3}"/>
              </a:ext>
            </a:extLst>
          </p:cNvPr>
          <p:cNvSpPr/>
          <p:nvPr/>
        </p:nvSpPr>
        <p:spPr>
          <a:xfrm>
            <a:off x="395288" y="666750"/>
            <a:ext cx="4032250" cy="3970318"/>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Main idea</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 the </a:t>
            </a:r>
            <a:r>
              <a:rPr lang="en-US" sz="900" dirty="0">
                <a:solidFill>
                  <a:schemeClr val="tx2"/>
                </a:solidFill>
                <a:latin typeface="Arial" panose="020B0604020202020204" pitchFamily="34" charset="0"/>
                <a:cs typeface="Arial" panose="020B0604020202020204" pitchFamily="34" charset="0"/>
              </a:rPr>
              <a:t>frequencies</a:t>
            </a:r>
            <a:r>
              <a:rPr lang="en-US" sz="900" dirty="0">
                <a:solidFill>
                  <a:srgbClr val="111111"/>
                </a:solidFill>
                <a:latin typeface="Arial" panose="020B0604020202020204" pitchFamily="34" charset="0"/>
                <a:cs typeface="Arial" panose="020B0604020202020204" pitchFamily="34" charset="0"/>
              </a:rPr>
              <a:t> of system calls to characterize user behavior</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endParaRPr lang="en-US" sz="900" b="1" dirty="0">
              <a:solidFill>
                <a:srgbClr val="111111"/>
              </a:solidFill>
              <a:latin typeface="Arial" panose="020B0604020202020204" pitchFamily="34" charset="0"/>
              <a:cs typeface="Arial" panose="020B0604020202020204" pitchFamily="34" charset="0"/>
            </a:endParaRPr>
          </a:p>
          <a:p>
            <a:pPr indent="-342900"/>
            <a:r>
              <a:rPr lang="en-US" sz="900" b="1" dirty="0">
                <a:solidFill>
                  <a:srgbClr val="111111"/>
                </a:solidFill>
                <a:latin typeface="Arial" panose="020B0604020202020204" pitchFamily="34" charset="0"/>
                <a:cs typeface="Arial" panose="020B0604020202020204" pitchFamily="34" charset="0"/>
              </a:rPr>
              <a:t>Technique</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Sequences of system calls are transformed into a fixed-length frequency vector according to the occurrence number of system calls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Apply, e.g., k-nearest </a:t>
            </a:r>
            <a:r>
              <a:rPr lang="en-US" sz="900" dirty="0" err="1">
                <a:solidFill>
                  <a:srgbClr val="111111"/>
                </a:solidFill>
                <a:latin typeface="Arial" panose="020B0604020202020204" pitchFamily="34" charset="0"/>
                <a:cs typeface="Arial" panose="020B0604020202020204" pitchFamily="34" charset="0"/>
              </a:rPr>
              <a:t>neighbour</a:t>
            </a:r>
            <a:r>
              <a:rPr lang="en-US" sz="900" dirty="0">
                <a:solidFill>
                  <a:srgbClr val="111111"/>
                </a:solidFill>
                <a:latin typeface="Arial" panose="020B0604020202020204" pitchFamily="34" charset="0"/>
                <a:cs typeface="Arial" panose="020B0604020202020204" pitchFamily="34" charset="0"/>
              </a:rPr>
              <a:t> (</a:t>
            </a:r>
            <a:r>
              <a:rPr lang="en-US" sz="900" dirty="0" err="1">
                <a:solidFill>
                  <a:srgbClr val="111111"/>
                </a:solidFill>
                <a:latin typeface="Arial" panose="020B0604020202020204" pitchFamily="34" charset="0"/>
                <a:cs typeface="Arial" panose="020B0604020202020204" pitchFamily="34" charset="0"/>
              </a:rPr>
              <a:t>kNN</a:t>
            </a:r>
            <a:r>
              <a:rPr lang="en-US" sz="900" dirty="0">
                <a:solidFill>
                  <a:srgbClr val="111111"/>
                </a:solidFill>
                <a:latin typeface="Arial" panose="020B0604020202020204" pitchFamily="34" charset="0"/>
                <a:cs typeface="Arial" panose="020B0604020202020204" pitchFamily="34" charset="0"/>
              </a:rPr>
              <a:t>), k-means clustering or support vector machine (SVM) to identify anomalous frequency vectors</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 </a:t>
            </a:r>
            <a:r>
              <a:rPr lang="en-US" sz="900" dirty="0" err="1">
                <a:solidFill>
                  <a:schemeClr val="tx2"/>
                </a:solidFill>
                <a:latin typeface="Arial" panose="020B0604020202020204" pitchFamily="34" charset="0"/>
                <a:cs typeface="Arial" panose="020B0604020202020204" pitchFamily="34" charset="0"/>
              </a:rPr>
              <a:t>tf-idf</a:t>
            </a:r>
            <a:r>
              <a:rPr lang="en-US" sz="900" dirty="0">
                <a:solidFill>
                  <a:schemeClr val="tx2"/>
                </a:solidFill>
                <a:latin typeface="Arial" panose="020B0604020202020204" pitchFamily="34" charset="0"/>
                <a:cs typeface="Arial" panose="020B0604020202020204" pitchFamily="34" charset="0"/>
              </a:rPr>
              <a:t> weighting</a:t>
            </a:r>
            <a:r>
              <a:rPr lang="en-US" sz="900" dirty="0">
                <a:solidFill>
                  <a:srgbClr val="111111"/>
                </a:solidFill>
                <a:latin typeface="Arial" panose="020B0604020202020204" pitchFamily="34" charset="0"/>
                <a:cs typeface="Arial" panose="020B0604020202020204" pitchFamily="34" charset="0"/>
              </a:rPr>
              <a:t> to encode system calls</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1) Use only normal vector: if unknown frequency vector has a high similarity using cosine distance to a normal vector, mark the sequence as normal</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2) Use normal and abnormal vectors: use the same </a:t>
            </a:r>
            <a:br>
              <a:rPr lang="en-US" sz="900" dirty="0">
                <a:solidFill>
                  <a:srgbClr val="111111"/>
                </a:solidFill>
                <a:latin typeface="Arial" panose="020B0604020202020204" pitchFamily="34" charset="0"/>
                <a:cs typeface="Arial" panose="020B0604020202020204" pitchFamily="34" charset="0"/>
              </a:rPr>
            </a:br>
            <a:r>
              <a:rPr lang="en-US" sz="900" dirty="0">
                <a:solidFill>
                  <a:srgbClr val="111111"/>
                </a:solidFill>
                <a:latin typeface="Arial" panose="020B0604020202020204" pitchFamily="34" charset="0"/>
                <a:cs typeface="Arial" panose="020B0604020202020204" pitchFamily="34" charset="0"/>
              </a:rPr>
              <a:t>distance function as with 1)</a:t>
            </a:r>
          </a:p>
        </p:txBody>
      </p:sp>
      <p:sp>
        <p:nvSpPr>
          <p:cNvPr id="37" name="Rectangle 36">
            <a:extLst>
              <a:ext uri="{FF2B5EF4-FFF2-40B4-BE49-F238E27FC236}">
                <a16:creationId xmlns:a16="http://schemas.microsoft.com/office/drawing/2014/main" id="{73B83749-7ECB-4991-84BD-4E6212483DE1}"/>
              </a:ext>
            </a:extLst>
          </p:cNvPr>
          <p:cNvSpPr/>
          <p:nvPr/>
        </p:nvSpPr>
        <p:spPr>
          <a:xfrm>
            <a:off x="4716463" y="666750"/>
            <a:ext cx="4032250" cy="784830"/>
          </a:xfrm>
          <a:prstGeom prst="rect">
            <a:avLst/>
          </a:prstGeom>
        </p:spPr>
        <p:txBody>
          <a:bodyPr wrap="square">
            <a:spAutoFit/>
          </a:bodyPr>
          <a:lstStyle/>
          <a:p>
            <a:pPr marL="114300" lvl="1"/>
            <a:r>
              <a:rPr lang="en-US" sz="900" u="sng" dirty="0">
                <a:solidFill>
                  <a:srgbClr val="111111"/>
                </a:solidFill>
                <a:latin typeface="Arial" panose="020B0604020202020204" pitchFamily="34" charset="0"/>
                <a:cs typeface="Arial" panose="020B0604020202020204" pitchFamily="34" charset="0"/>
              </a:rPr>
              <a:t>TF-IDF Technique</a:t>
            </a:r>
            <a:r>
              <a:rPr lang="en-US" sz="900" dirty="0">
                <a:solidFill>
                  <a:srgbClr val="111111"/>
                </a:solidFill>
                <a:latin typeface="Arial" panose="020B0604020202020204" pitchFamily="34" charset="0"/>
                <a:cs typeface="Arial" panose="020B0604020202020204" pitchFamily="34" charset="0"/>
              </a:rPr>
              <a:t>: Text Processing Metaphor [1]</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Each system call is treated as a “word” of a document </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Set of system calls generated by a process is treated as a “document”</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 text processing methods for intrusion detection problem, e.g., k-nearest neighbor classification method</a:t>
            </a:r>
          </a:p>
        </p:txBody>
      </p:sp>
      <p:sp>
        <p:nvSpPr>
          <p:cNvPr id="40" name="Rectangle 39">
            <a:extLst>
              <a:ext uri="{FF2B5EF4-FFF2-40B4-BE49-F238E27FC236}">
                <a16:creationId xmlns:a16="http://schemas.microsoft.com/office/drawing/2014/main" id="{B4EE8238-9508-4039-945B-D48EEF3216F3}"/>
              </a:ext>
            </a:extLst>
          </p:cNvPr>
          <p:cNvSpPr/>
          <p:nvPr/>
        </p:nvSpPr>
        <p:spPr>
          <a:xfrm>
            <a:off x="3946789" y="4101624"/>
            <a:ext cx="1140049" cy="738664"/>
          </a:xfrm>
          <a:prstGeom prst="rect">
            <a:avLst/>
          </a:prstGeom>
        </p:spPr>
        <p:txBody>
          <a:bodyPr wrap="square">
            <a:spAutoFit/>
          </a:bodyPr>
          <a:lstStyle/>
          <a:p>
            <a:r>
              <a:rPr lang="en-US" sz="600" i="1" dirty="0">
                <a:solidFill>
                  <a:srgbClr val="2E2E2E"/>
                </a:solidFill>
                <a:latin typeface="Arial" panose="020B0604020202020204" pitchFamily="34" charset="0"/>
                <a:cs typeface="Arial" panose="020B0604020202020204" pitchFamily="34" charset="0"/>
              </a:rPr>
              <a:t>Sample system call list: The first system call issued by Process 994 was close, </a:t>
            </a:r>
            <a:r>
              <a:rPr lang="en-US" sz="600" i="1" dirty="0" err="1">
                <a:solidFill>
                  <a:srgbClr val="2E2E2E"/>
                </a:solidFill>
                <a:latin typeface="Arial" panose="020B0604020202020204" pitchFamily="34" charset="0"/>
                <a:cs typeface="Arial" panose="020B0604020202020204" pitchFamily="34" charset="0"/>
              </a:rPr>
              <a:t>execve</a:t>
            </a:r>
            <a:r>
              <a:rPr lang="en-US" sz="600" i="1" dirty="0">
                <a:solidFill>
                  <a:srgbClr val="2E2E2E"/>
                </a:solidFill>
                <a:latin typeface="Arial" panose="020B0604020202020204" pitchFamily="34" charset="0"/>
                <a:cs typeface="Arial" panose="020B0604020202020204" pitchFamily="34" charset="0"/>
              </a:rPr>
              <a:t> was the next, then open, </a:t>
            </a:r>
            <a:r>
              <a:rPr lang="en-US" sz="600" i="1" dirty="0" err="1">
                <a:solidFill>
                  <a:srgbClr val="2E2E2E"/>
                </a:solidFill>
                <a:latin typeface="Arial" panose="020B0604020202020204" pitchFamily="34" charset="0"/>
                <a:cs typeface="Arial" panose="020B0604020202020204" pitchFamily="34" charset="0"/>
              </a:rPr>
              <a:t>mmap</a:t>
            </a:r>
            <a:r>
              <a:rPr lang="en-US" sz="600" i="1" dirty="0">
                <a:solidFill>
                  <a:srgbClr val="2E2E2E"/>
                </a:solidFill>
                <a:latin typeface="Arial" panose="020B0604020202020204" pitchFamily="34" charset="0"/>
                <a:cs typeface="Arial" panose="020B0604020202020204" pitchFamily="34" charset="0"/>
              </a:rPr>
              <a:t>, open and soon. The process ended with the system call exit.</a:t>
            </a:r>
            <a:endParaRPr lang="en-US" sz="600" i="1"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F01E0F60-2D5C-47E4-A6C2-5FCBCF8F5AB1}"/>
              </a:ext>
            </a:extLst>
          </p:cNvPr>
          <p:cNvPicPr>
            <a:picLocks noChangeAspect="1"/>
          </p:cNvPicPr>
          <p:nvPr/>
        </p:nvPicPr>
        <p:blipFill>
          <a:blip r:embed="rId2"/>
          <a:stretch>
            <a:fillRect/>
          </a:stretch>
        </p:blipFill>
        <p:spPr>
          <a:xfrm>
            <a:off x="640430" y="1079790"/>
            <a:ext cx="3638040" cy="1390650"/>
          </a:xfrm>
          <a:prstGeom prst="rect">
            <a:avLst/>
          </a:prstGeom>
        </p:spPr>
      </p:pic>
      <p:sp>
        <p:nvSpPr>
          <p:cNvPr id="45" name="Rectangle 44">
            <a:extLst>
              <a:ext uri="{FF2B5EF4-FFF2-40B4-BE49-F238E27FC236}">
                <a16:creationId xmlns:a16="http://schemas.microsoft.com/office/drawing/2014/main" id="{60CE84EA-3B2D-49D0-AB54-6BAE869D13C3}"/>
              </a:ext>
            </a:extLst>
          </p:cNvPr>
          <p:cNvSpPr/>
          <p:nvPr/>
        </p:nvSpPr>
        <p:spPr>
          <a:xfrm>
            <a:off x="1744493" y="1936973"/>
            <a:ext cx="1795719" cy="1168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3947227-63D0-45C8-9787-C64834F2F1E8}"/>
              </a:ext>
            </a:extLst>
          </p:cNvPr>
          <p:cNvSpPr/>
          <p:nvPr/>
        </p:nvSpPr>
        <p:spPr>
          <a:xfrm>
            <a:off x="1375154" y="1839765"/>
            <a:ext cx="375825" cy="38910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A9FB73-E6FF-4DBE-B95D-337F9E1999DD}"/>
              </a:ext>
            </a:extLst>
          </p:cNvPr>
          <p:cNvPicPr>
            <a:picLocks noChangeAspect="1"/>
          </p:cNvPicPr>
          <p:nvPr/>
        </p:nvPicPr>
        <p:blipFill>
          <a:blip r:embed="rId3"/>
          <a:stretch>
            <a:fillRect/>
          </a:stretch>
        </p:blipFill>
        <p:spPr>
          <a:xfrm>
            <a:off x="5052333" y="1539350"/>
            <a:ext cx="3244570" cy="1444579"/>
          </a:xfrm>
          <a:prstGeom prst="rect">
            <a:avLst/>
          </a:prstGeom>
        </p:spPr>
      </p:pic>
      <p:pic>
        <p:nvPicPr>
          <p:cNvPr id="8" name="Picture 7">
            <a:extLst>
              <a:ext uri="{FF2B5EF4-FFF2-40B4-BE49-F238E27FC236}">
                <a16:creationId xmlns:a16="http://schemas.microsoft.com/office/drawing/2014/main" id="{25DA3083-598C-4771-916F-547360CEB956}"/>
              </a:ext>
            </a:extLst>
          </p:cNvPr>
          <p:cNvPicPr>
            <a:picLocks noChangeAspect="1"/>
          </p:cNvPicPr>
          <p:nvPr/>
        </p:nvPicPr>
        <p:blipFill>
          <a:blip r:embed="rId4"/>
          <a:stretch>
            <a:fillRect/>
          </a:stretch>
        </p:blipFill>
        <p:spPr>
          <a:xfrm>
            <a:off x="5052224" y="3254173"/>
            <a:ext cx="3523256" cy="1586115"/>
          </a:xfrm>
          <a:prstGeom prst="rect">
            <a:avLst/>
          </a:prstGeom>
        </p:spPr>
      </p:pic>
      <p:sp>
        <p:nvSpPr>
          <p:cNvPr id="41" name="Rectangle 40">
            <a:extLst>
              <a:ext uri="{FF2B5EF4-FFF2-40B4-BE49-F238E27FC236}">
                <a16:creationId xmlns:a16="http://schemas.microsoft.com/office/drawing/2014/main" id="{8CDD51D2-A2FF-4E4C-8C4B-C95B2F685AD7}"/>
              </a:ext>
            </a:extLst>
          </p:cNvPr>
          <p:cNvSpPr/>
          <p:nvPr/>
        </p:nvSpPr>
        <p:spPr>
          <a:xfrm>
            <a:off x="5106733" y="4169631"/>
            <a:ext cx="2082926" cy="12302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F6EED3C-BEE5-4B0D-BE9B-99F8C010F69A}"/>
              </a:ext>
            </a:extLst>
          </p:cNvPr>
          <p:cNvSpPr/>
          <p:nvPr/>
        </p:nvSpPr>
        <p:spPr>
          <a:xfrm>
            <a:off x="3957078" y="4025991"/>
            <a:ext cx="4791635" cy="853768"/>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FA83FA-CDD5-4DB2-A4B9-689B74A035EE}"/>
              </a:ext>
            </a:extLst>
          </p:cNvPr>
          <p:cNvPicPr>
            <a:picLocks noChangeAspect="1"/>
          </p:cNvPicPr>
          <p:nvPr/>
        </p:nvPicPr>
        <p:blipFill>
          <a:blip r:embed="rId5"/>
          <a:stretch>
            <a:fillRect/>
          </a:stretch>
        </p:blipFill>
        <p:spPr>
          <a:xfrm>
            <a:off x="3032411" y="3318448"/>
            <a:ext cx="1223825" cy="391193"/>
          </a:xfrm>
          <a:prstGeom prst="rect">
            <a:avLst/>
          </a:prstGeom>
        </p:spPr>
      </p:pic>
      <p:sp>
        <p:nvSpPr>
          <p:cNvPr id="47" name="Rectangle 46">
            <a:extLst>
              <a:ext uri="{FF2B5EF4-FFF2-40B4-BE49-F238E27FC236}">
                <a16:creationId xmlns:a16="http://schemas.microsoft.com/office/drawing/2014/main" id="{2D5DF530-DB95-4C4E-84F3-92C090215E63}"/>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48" name="Rectangle 47">
            <a:extLst>
              <a:ext uri="{FF2B5EF4-FFF2-40B4-BE49-F238E27FC236}">
                <a16:creationId xmlns:a16="http://schemas.microsoft.com/office/drawing/2014/main" id="{89C7CF5F-BFF1-4C0B-92A1-46D846CF2162}"/>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49" name="Rectangle 48">
            <a:extLst>
              <a:ext uri="{FF2B5EF4-FFF2-40B4-BE49-F238E27FC236}">
                <a16:creationId xmlns:a16="http://schemas.microsoft.com/office/drawing/2014/main" id="{832B82C2-0634-4B98-957D-0785C5BB467A}"/>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50" name="Rectangle 49">
            <a:extLst>
              <a:ext uri="{FF2B5EF4-FFF2-40B4-BE49-F238E27FC236}">
                <a16:creationId xmlns:a16="http://schemas.microsoft.com/office/drawing/2014/main" id="{D1A38F2A-F02D-4C35-991A-87FB36D0DE81}"/>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743861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D5839EDE-F8E3-4015-9F62-2EBD9899304E}"/>
              </a:ext>
            </a:extLst>
          </p:cNvPr>
          <p:cNvSpPr/>
          <p:nvPr/>
        </p:nvSpPr>
        <p:spPr>
          <a:xfrm>
            <a:off x="395288" y="1916616"/>
            <a:ext cx="8353425" cy="2159155"/>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Literature Review  </a:t>
            </a:r>
            <a:br>
              <a:rPr lang="en-US" b="1" dirty="0"/>
            </a:br>
            <a:r>
              <a:rPr lang="en-US" dirty="0"/>
              <a:t>Frequency-based methods: Practical Example</a:t>
            </a:r>
            <a:endParaRPr lang="en-US" baseline="30000" dirty="0"/>
          </a:p>
        </p:txBody>
      </p:sp>
      <p:sp>
        <p:nvSpPr>
          <p:cNvPr id="24" name="Rectangle 23">
            <a:extLst>
              <a:ext uri="{FF2B5EF4-FFF2-40B4-BE49-F238E27FC236}">
                <a16:creationId xmlns:a16="http://schemas.microsoft.com/office/drawing/2014/main" id="{F8D70083-A966-4809-AA35-2739DEC2F1DE}"/>
              </a:ext>
            </a:extLst>
          </p:cNvPr>
          <p:cNvSpPr/>
          <p:nvPr/>
        </p:nvSpPr>
        <p:spPr>
          <a:xfrm>
            <a:off x="1387747" y="2279031"/>
            <a:ext cx="4918268" cy="1615827"/>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Use Case 1. Authorized Insider</a:t>
            </a:r>
          </a:p>
          <a:p>
            <a:r>
              <a:rPr lang="en-US" sz="900" i="1" dirty="0">
                <a:latin typeface="Arial" panose="020B0604020202020204" pitchFamily="34" charset="0"/>
                <a:cs typeface="Arial" panose="020B0604020202020204" pitchFamily="34" charset="0"/>
              </a:rPr>
              <a:t>Internal operator executes commands with a change order</a:t>
            </a:r>
          </a:p>
          <a:p>
            <a:r>
              <a:rPr lang="en-US" sz="900" dirty="0">
                <a:solidFill>
                  <a:schemeClr val="tx2"/>
                </a:solidFill>
                <a:latin typeface="Arial" panose="020B0604020202020204" pitchFamily="34" charset="0"/>
                <a:cs typeface="Arial" panose="020B0604020202020204" pitchFamily="34" charset="0"/>
              </a:rPr>
              <a:t>MITRE ATT&amp;CK Framework:</a:t>
            </a: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https://attack.mitre.org/techniques/T1059/004/</a:t>
            </a: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https://attack.mitre.org/datasources/DS0017/</a:t>
            </a:r>
          </a:p>
          <a:p>
            <a:endParaRPr lang="en-US" sz="900" dirty="0">
              <a:latin typeface="Arial" panose="020B0604020202020204" pitchFamily="34" charset="0"/>
              <a:cs typeface="Arial" panose="020B0604020202020204" pitchFamily="34" charset="0"/>
            </a:endParaRPr>
          </a:p>
          <a:p>
            <a:r>
              <a:rPr lang="en-US" sz="900" i="1" dirty="0">
                <a:latin typeface="Arial" panose="020B0604020202020204" pitchFamily="34" charset="0"/>
                <a:cs typeface="Arial" panose="020B0604020202020204" pitchFamily="34" charset="0"/>
              </a:rPr>
              <a:t>Description</a:t>
            </a:r>
            <a:endParaRPr lang="en-US"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Huawei employees with </a:t>
            </a:r>
            <a:r>
              <a:rPr lang="en-US" sz="900" dirty="0">
                <a:solidFill>
                  <a:schemeClr val="tx2"/>
                </a:solidFill>
                <a:latin typeface="Arial" panose="020B0604020202020204" pitchFamily="34" charset="0"/>
                <a:cs typeface="Arial" panose="020B0604020202020204" pitchFamily="34" charset="0"/>
              </a:rPr>
              <a:t>Class-2</a:t>
            </a:r>
            <a:r>
              <a:rPr lang="en-US" sz="900" dirty="0">
                <a:latin typeface="Arial" panose="020B0604020202020204" pitchFamily="34" charset="0"/>
                <a:cs typeface="Arial" panose="020B0604020202020204" pitchFamily="34" charset="0"/>
              </a:rPr>
              <a:t> operation qualification (the highest qualification) uses </a:t>
            </a:r>
            <a:r>
              <a:rPr lang="en-US" sz="900" dirty="0">
                <a:solidFill>
                  <a:schemeClr val="tx2"/>
                </a:solidFill>
                <a:latin typeface="Arial" panose="020B0604020202020204" pitchFamily="34" charset="0"/>
                <a:cs typeface="Arial" panose="020B0604020202020204" pitchFamily="34" charset="0"/>
              </a:rPr>
              <a:t>Class-B change orders</a:t>
            </a:r>
            <a:r>
              <a:rPr lang="en-US" sz="900" dirty="0">
                <a:latin typeface="Arial" panose="020B0604020202020204" pitchFamily="34" charset="0"/>
                <a:cs typeface="Arial" panose="020B0604020202020204" pitchFamily="34" charset="0"/>
              </a:rPr>
              <a:t> to escalate rights to the bastion host, and then exploit the bastion host vulnerabilities to execute </a:t>
            </a:r>
            <a:r>
              <a:rPr lang="en-US" sz="900" dirty="0">
                <a:solidFill>
                  <a:schemeClr val="tx2"/>
                </a:solidFill>
                <a:latin typeface="Arial" panose="020B0604020202020204" pitchFamily="34" charset="0"/>
                <a:cs typeface="Arial" panose="020B0604020202020204" pitchFamily="34" charset="0"/>
              </a:rPr>
              <a:t>Commands </a:t>
            </a:r>
            <a:r>
              <a:rPr lang="en-US" sz="900" dirty="0">
                <a:latin typeface="Arial" panose="020B0604020202020204" pitchFamily="34" charset="0"/>
                <a:cs typeface="Arial" panose="020B0604020202020204" pitchFamily="34" charset="0"/>
              </a:rPr>
              <a:t>(e.g., rm -rf XX) that are </a:t>
            </a:r>
            <a:r>
              <a:rPr lang="en-US" sz="900" u="sng" dirty="0">
                <a:latin typeface="Arial" panose="020B0604020202020204" pitchFamily="34" charset="0"/>
                <a:cs typeface="Arial" panose="020B0604020202020204" pitchFamily="34" charset="0"/>
              </a:rPr>
              <a:t>not described in the </a:t>
            </a:r>
            <a:r>
              <a:rPr lang="en-US" sz="900" u="sng" dirty="0">
                <a:solidFill>
                  <a:schemeClr val="tx2"/>
                </a:solidFill>
                <a:latin typeface="Arial" panose="020B0604020202020204" pitchFamily="34" charset="0"/>
                <a:cs typeface="Arial" panose="020B0604020202020204" pitchFamily="34" charset="0"/>
              </a:rPr>
              <a:t>change guide</a:t>
            </a:r>
            <a:r>
              <a:rPr lang="en-US" sz="900" dirty="0">
                <a:latin typeface="Arial" panose="020B0604020202020204" pitchFamily="34" charset="0"/>
                <a:cs typeface="Arial" panose="020B0604020202020204" pitchFamily="34" charset="0"/>
              </a:rPr>
              <a:t>.</a:t>
            </a:r>
          </a:p>
        </p:txBody>
      </p:sp>
      <p:sp>
        <p:nvSpPr>
          <p:cNvPr id="26" name="Rectangle 25">
            <a:extLst>
              <a:ext uri="{FF2B5EF4-FFF2-40B4-BE49-F238E27FC236}">
                <a16:creationId xmlns:a16="http://schemas.microsoft.com/office/drawing/2014/main" id="{E1EE0155-EBD4-4F5A-91FF-AAD359EDBE1F}"/>
              </a:ext>
            </a:extLst>
          </p:cNvPr>
          <p:cNvSpPr/>
          <p:nvPr/>
        </p:nvSpPr>
        <p:spPr>
          <a:xfrm>
            <a:off x="3940477" y="732409"/>
            <a:ext cx="1339457" cy="21544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Change Orders</a:t>
            </a:r>
          </a:p>
        </p:txBody>
      </p:sp>
      <p:graphicFrame>
        <p:nvGraphicFramePr>
          <p:cNvPr id="32" name="Object 31">
            <a:extLst>
              <a:ext uri="{FF2B5EF4-FFF2-40B4-BE49-F238E27FC236}">
                <a16:creationId xmlns:a16="http://schemas.microsoft.com/office/drawing/2014/main" id="{BF28525D-466D-4210-9749-90DB00FB08AA}"/>
              </a:ext>
            </a:extLst>
          </p:cNvPr>
          <p:cNvGraphicFramePr>
            <a:graphicFrameLocks noChangeAspect="1"/>
          </p:cNvGraphicFramePr>
          <p:nvPr>
            <p:extLst/>
          </p:nvPr>
        </p:nvGraphicFramePr>
        <p:xfrm>
          <a:off x="3808270" y="4876097"/>
          <a:ext cx="316922" cy="267403"/>
        </p:xfrm>
        <a:graphic>
          <a:graphicData uri="http://schemas.openxmlformats.org/presentationml/2006/ole">
            <mc:AlternateContent xmlns:mc="http://schemas.openxmlformats.org/markup-compatibility/2006">
              <mc:Choice xmlns:v="urn:schemas-microsoft-com:vml" Requires="v">
                <p:oleObj spid="_x0000_s28148" name="Worksheet" showAsIcon="1" r:id="rId3" imgW="914400" imgH="771480" progId="Excel.Sheet.12">
                  <p:embed/>
                </p:oleObj>
              </mc:Choice>
              <mc:Fallback>
                <p:oleObj name="Worksheet" showAsIcon="1" r:id="rId3" imgW="914400" imgH="771480" progId="Excel.Sheet.12">
                  <p:embed/>
                  <p:pic>
                    <p:nvPicPr>
                      <p:cNvPr id="32" name="Object 31">
                        <a:extLst>
                          <a:ext uri="{FF2B5EF4-FFF2-40B4-BE49-F238E27FC236}">
                            <a16:creationId xmlns:a16="http://schemas.microsoft.com/office/drawing/2014/main" id="{BF28525D-466D-4210-9749-90DB00FB08AA}"/>
                          </a:ext>
                        </a:extLst>
                      </p:cNvPr>
                      <p:cNvPicPr/>
                      <p:nvPr/>
                    </p:nvPicPr>
                    <p:blipFill>
                      <a:blip r:embed="rId4"/>
                      <a:stretch>
                        <a:fillRect/>
                      </a:stretch>
                    </p:blipFill>
                    <p:spPr>
                      <a:xfrm>
                        <a:off x="3808270" y="4876097"/>
                        <a:ext cx="316922" cy="267403"/>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89E08139-69AB-44E4-A69E-4F40DF2FF739}"/>
              </a:ext>
            </a:extLst>
          </p:cNvPr>
          <p:cNvSpPr/>
          <p:nvPr/>
        </p:nvSpPr>
        <p:spPr>
          <a:xfrm>
            <a:off x="1049629" y="4974223"/>
            <a:ext cx="3377909"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https://clouddevops.huawei.com/domains/29680/wiki/1/WIKI2022112101100</a:t>
            </a:r>
          </a:p>
        </p:txBody>
      </p:sp>
      <p:sp>
        <p:nvSpPr>
          <p:cNvPr id="28" name="Rectangle 27">
            <a:extLst>
              <a:ext uri="{FF2B5EF4-FFF2-40B4-BE49-F238E27FC236}">
                <a16:creationId xmlns:a16="http://schemas.microsoft.com/office/drawing/2014/main" id="{6D55B54D-0E95-48E4-988E-6D9DC7468068}"/>
              </a:ext>
            </a:extLst>
          </p:cNvPr>
          <p:cNvSpPr/>
          <p:nvPr/>
        </p:nvSpPr>
        <p:spPr>
          <a:xfrm>
            <a:off x="7409256" y="732409"/>
            <a:ext cx="1339457" cy="21544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OREO</a:t>
            </a:r>
          </a:p>
        </p:txBody>
      </p:sp>
      <p:sp>
        <p:nvSpPr>
          <p:cNvPr id="30" name="Rectangle 29">
            <a:extLst>
              <a:ext uri="{FF2B5EF4-FFF2-40B4-BE49-F238E27FC236}">
                <a16:creationId xmlns:a16="http://schemas.microsoft.com/office/drawing/2014/main" id="{EE7486BB-25A8-4DEA-958E-6DB5A91AA55B}"/>
              </a:ext>
            </a:extLst>
          </p:cNvPr>
          <p:cNvSpPr/>
          <p:nvPr/>
        </p:nvSpPr>
        <p:spPr>
          <a:xfrm>
            <a:off x="1932121" y="732409"/>
            <a:ext cx="1427574" cy="21544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HR</a:t>
            </a:r>
          </a:p>
        </p:txBody>
      </p:sp>
      <p:sp>
        <p:nvSpPr>
          <p:cNvPr id="6" name="Rectangle 5">
            <a:extLst>
              <a:ext uri="{FF2B5EF4-FFF2-40B4-BE49-F238E27FC236}">
                <a16:creationId xmlns:a16="http://schemas.microsoft.com/office/drawing/2014/main" id="{801DF168-6072-4A72-923A-FBEB9142BB42}"/>
              </a:ext>
            </a:extLst>
          </p:cNvPr>
          <p:cNvSpPr/>
          <p:nvPr/>
        </p:nvSpPr>
        <p:spPr>
          <a:xfrm>
            <a:off x="1058844" y="4883917"/>
            <a:ext cx="1741182" cy="169277"/>
          </a:xfrm>
          <a:prstGeom prst="rect">
            <a:avLst/>
          </a:prstGeom>
        </p:spPr>
        <p:txBody>
          <a:bodyPr wrap="none">
            <a:spAutoFit/>
          </a:bodyPr>
          <a:lstStyle/>
          <a:p>
            <a:r>
              <a:rPr lang="en-US" sz="500" dirty="0">
                <a:latin typeface="Arial" panose="020B0604020202020204" pitchFamily="34" charset="0"/>
                <a:cs typeface="Arial" panose="020B0604020202020204" pitchFamily="34" charset="0"/>
              </a:rPr>
              <a:t>[1] MITRE ATT&amp;CK Framework: https://attack.mitre.org</a:t>
            </a:r>
          </a:p>
        </p:txBody>
      </p:sp>
      <p:sp>
        <p:nvSpPr>
          <p:cNvPr id="4" name="Arrow: Down 3">
            <a:extLst>
              <a:ext uri="{FF2B5EF4-FFF2-40B4-BE49-F238E27FC236}">
                <a16:creationId xmlns:a16="http://schemas.microsoft.com/office/drawing/2014/main" id="{E8242190-6219-4A52-B06A-8FC38ED83C05}"/>
              </a:ext>
            </a:extLst>
          </p:cNvPr>
          <p:cNvSpPr/>
          <p:nvPr/>
        </p:nvSpPr>
        <p:spPr>
          <a:xfrm>
            <a:off x="6885877" y="1699156"/>
            <a:ext cx="144966" cy="15611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A6B91B-B178-4D9C-9185-828FDDEA4D76}"/>
              </a:ext>
            </a:extLst>
          </p:cNvPr>
          <p:cNvSpPr/>
          <p:nvPr/>
        </p:nvSpPr>
        <p:spPr>
          <a:xfrm>
            <a:off x="6412531" y="2229100"/>
            <a:ext cx="2218513" cy="1815882"/>
          </a:xfrm>
          <a:prstGeom prst="rect">
            <a:avLst/>
          </a:prstGeom>
        </p:spPr>
        <p:txBody>
          <a:bodyPr wrap="square">
            <a:spAutoFit/>
          </a:bodyPr>
          <a:lstStyle/>
          <a:p>
            <a:r>
              <a:rPr lang="en-US" sz="800" dirty="0">
                <a:solidFill>
                  <a:srgbClr val="161616"/>
                </a:solidFill>
                <a:latin typeface="SFMono-Regular"/>
              </a:rPr>
              <a:t>HR </a:t>
            </a:r>
          </a:p>
          <a:p>
            <a:r>
              <a:rPr lang="en-US" sz="800" dirty="0">
                <a:solidFill>
                  <a:srgbClr val="161616"/>
                </a:solidFill>
                <a:latin typeface="SFMono-Regular"/>
              </a:rPr>
              <a:t>| </a:t>
            </a:r>
            <a:r>
              <a:rPr lang="en-US" sz="800" dirty="0">
                <a:solidFill>
                  <a:srgbClr val="006881"/>
                </a:solidFill>
                <a:latin typeface="SFMono-Regular"/>
              </a:rPr>
              <a:t>where</a:t>
            </a:r>
            <a:r>
              <a:rPr lang="en-US" sz="800" dirty="0">
                <a:solidFill>
                  <a:srgbClr val="161616"/>
                </a:solidFill>
                <a:latin typeface="SFMono-Regular"/>
              </a:rPr>
              <a:t> Qualification == </a:t>
            </a:r>
            <a:r>
              <a:rPr lang="en-US" sz="800" dirty="0">
                <a:solidFill>
                  <a:srgbClr val="A31515"/>
                </a:solidFill>
                <a:latin typeface="SFMono-Regular"/>
              </a:rPr>
              <a:t>"Class-2"</a:t>
            </a:r>
            <a:r>
              <a:rPr lang="en-US" sz="800" dirty="0">
                <a:solidFill>
                  <a:srgbClr val="161616"/>
                </a:solidFill>
                <a:latin typeface="SFMono-Regular"/>
              </a:rPr>
              <a:t> </a:t>
            </a:r>
          </a:p>
          <a:p>
            <a:r>
              <a:rPr lang="en-US" sz="800" dirty="0">
                <a:solidFill>
                  <a:srgbClr val="161616"/>
                </a:solidFill>
                <a:latin typeface="SFMono-Regular"/>
              </a:rPr>
              <a:t>| </a:t>
            </a:r>
            <a:r>
              <a:rPr lang="en-US" sz="800" dirty="0">
                <a:solidFill>
                  <a:srgbClr val="006881"/>
                </a:solidFill>
                <a:latin typeface="SFMono-Regular"/>
              </a:rPr>
              <a:t>project</a:t>
            </a:r>
            <a:r>
              <a:rPr lang="en-US" sz="800" dirty="0">
                <a:solidFill>
                  <a:srgbClr val="161616"/>
                </a:solidFill>
                <a:latin typeface="SFMono-Regular"/>
              </a:rPr>
              <a:t> </a:t>
            </a:r>
            <a:r>
              <a:rPr lang="en-US" sz="800" dirty="0" err="1">
                <a:solidFill>
                  <a:srgbClr val="161616"/>
                </a:solidFill>
                <a:latin typeface="SFMono-Regular"/>
              </a:rPr>
              <a:t>Empl_Id</a:t>
            </a:r>
            <a:endParaRPr lang="en-US" sz="800" dirty="0">
              <a:solidFill>
                <a:srgbClr val="161616"/>
              </a:solidFill>
              <a:latin typeface="SFMono-Regular"/>
            </a:endParaRPr>
          </a:p>
          <a:p>
            <a:r>
              <a:rPr lang="en-US" sz="800" dirty="0">
                <a:solidFill>
                  <a:srgbClr val="161616"/>
                </a:solidFill>
                <a:latin typeface="SFMono-Regular"/>
              </a:rPr>
              <a:t>| </a:t>
            </a:r>
            <a:r>
              <a:rPr lang="en-US" sz="800" dirty="0">
                <a:solidFill>
                  <a:srgbClr val="006881"/>
                </a:solidFill>
                <a:latin typeface="SFMono-Regular"/>
              </a:rPr>
              <a:t>join</a:t>
            </a:r>
            <a:r>
              <a:rPr lang="en-US" sz="800" dirty="0">
                <a:solidFill>
                  <a:srgbClr val="161616"/>
                </a:solidFill>
                <a:latin typeface="SFMono-Regular"/>
              </a:rPr>
              <a:t> (</a:t>
            </a:r>
            <a:r>
              <a:rPr lang="en-US" sz="800" dirty="0" err="1">
                <a:solidFill>
                  <a:srgbClr val="161616"/>
                </a:solidFill>
                <a:latin typeface="SFMono-Regular"/>
              </a:rPr>
              <a:t>Change_Orders</a:t>
            </a:r>
            <a:r>
              <a:rPr lang="en-US" sz="800" dirty="0">
                <a:solidFill>
                  <a:srgbClr val="161616"/>
                </a:solidFill>
                <a:latin typeface="SFMono-Regular"/>
              </a:rPr>
              <a:t> </a:t>
            </a:r>
          </a:p>
          <a:p>
            <a:pPr defTabSz="512763"/>
            <a:r>
              <a:rPr lang="en-US" sz="800" dirty="0">
                <a:solidFill>
                  <a:srgbClr val="161616"/>
                </a:solidFill>
                <a:latin typeface="SFMono-Regular"/>
              </a:rPr>
              <a:t>	| </a:t>
            </a:r>
            <a:r>
              <a:rPr lang="en-US" sz="800" dirty="0">
                <a:solidFill>
                  <a:srgbClr val="006881"/>
                </a:solidFill>
                <a:latin typeface="SFMono-Regular"/>
              </a:rPr>
              <a:t>where</a:t>
            </a:r>
            <a:r>
              <a:rPr lang="en-US" sz="800" dirty="0">
                <a:solidFill>
                  <a:srgbClr val="161616"/>
                </a:solidFill>
                <a:latin typeface="SFMono-Regular"/>
              </a:rPr>
              <a:t> Class == </a:t>
            </a:r>
            <a:r>
              <a:rPr lang="en-US" sz="800" dirty="0">
                <a:solidFill>
                  <a:srgbClr val="A31515"/>
                </a:solidFill>
                <a:latin typeface="SFMono-Regular"/>
              </a:rPr>
              <a:t>"Class-B"</a:t>
            </a:r>
            <a:endParaRPr lang="en-US" sz="800" dirty="0">
              <a:solidFill>
                <a:srgbClr val="161616"/>
              </a:solidFill>
              <a:latin typeface="SFMono-Regular"/>
            </a:endParaRPr>
          </a:p>
          <a:p>
            <a:pPr defTabSz="512763"/>
            <a:r>
              <a:rPr lang="en-US" sz="800" dirty="0">
                <a:solidFill>
                  <a:srgbClr val="161616"/>
                </a:solidFill>
                <a:latin typeface="SFMono-Regular"/>
              </a:rPr>
              <a:t>	| </a:t>
            </a:r>
            <a:r>
              <a:rPr lang="en-US" sz="800" dirty="0">
                <a:solidFill>
                  <a:srgbClr val="006881"/>
                </a:solidFill>
                <a:latin typeface="SFMono-Regular"/>
              </a:rPr>
              <a:t>project</a:t>
            </a:r>
            <a:r>
              <a:rPr lang="en-US" sz="800" dirty="0">
                <a:solidFill>
                  <a:srgbClr val="161616"/>
                </a:solidFill>
                <a:latin typeface="SFMono-Regular"/>
              </a:rPr>
              <a:t> </a:t>
            </a:r>
            <a:r>
              <a:rPr lang="en-US" sz="800" dirty="0" err="1">
                <a:solidFill>
                  <a:srgbClr val="161616"/>
                </a:solidFill>
                <a:latin typeface="SFMono-Regular"/>
              </a:rPr>
              <a:t>Order_Id</a:t>
            </a:r>
            <a:r>
              <a:rPr lang="en-US" sz="800" dirty="0">
                <a:solidFill>
                  <a:srgbClr val="161616"/>
                </a:solidFill>
                <a:latin typeface="SFMono-Regular"/>
              </a:rPr>
              <a:t>)</a:t>
            </a:r>
          </a:p>
          <a:p>
            <a:pPr defTabSz="512763"/>
            <a:r>
              <a:rPr lang="en-US" sz="800" dirty="0">
                <a:solidFill>
                  <a:srgbClr val="161616"/>
                </a:solidFill>
                <a:latin typeface="SFMono-Regular"/>
              </a:rPr>
              <a:t>	</a:t>
            </a:r>
            <a:r>
              <a:rPr lang="en-US" sz="800" dirty="0">
                <a:solidFill>
                  <a:srgbClr val="0101FD"/>
                </a:solidFill>
                <a:latin typeface="SFMono-Regular"/>
              </a:rPr>
              <a:t>on</a:t>
            </a:r>
            <a:r>
              <a:rPr lang="en-US" sz="800" dirty="0">
                <a:solidFill>
                  <a:srgbClr val="161616"/>
                </a:solidFill>
                <a:latin typeface="SFMono-Regular"/>
              </a:rPr>
              <a:t> </a:t>
            </a:r>
            <a:r>
              <a:rPr lang="en-US" sz="800" dirty="0" err="1">
                <a:solidFill>
                  <a:srgbClr val="161616"/>
                </a:solidFill>
                <a:latin typeface="SFMono-Regular"/>
              </a:rPr>
              <a:t>Empl_id</a:t>
            </a:r>
            <a:r>
              <a:rPr lang="en-US" sz="800" dirty="0">
                <a:solidFill>
                  <a:srgbClr val="161616"/>
                </a:solidFill>
                <a:latin typeface="SFMono-Regular"/>
              </a:rPr>
              <a:t> </a:t>
            </a:r>
          </a:p>
          <a:p>
            <a:r>
              <a:rPr lang="en-US" sz="800" dirty="0">
                <a:solidFill>
                  <a:srgbClr val="161616"/>
                </a:solidFill>
                <a:latin typeface="SFMono-Regular"/>
              </a:rPr>
              <a:t>| </a:t>
            </a:r>
            <a:r>
              <a:rPr lang="en-US" sz="800" dirty="0">
                <a:solidFill>
                  <a:srgbClr val="006881"/>
                </a:solidFill>
                <a:latin typeface="SFMono-Regular"/>
              </a:rPr>
              <a:t>join</a:t>
            </a:r>
            <a:r>
              <a:rPr lang="en-US" sz="800" dirty="0">
                <a:solidFill>
                  <a:srgbClr val="161616"/>
                </a:solidFill>
                <a:latin typeface="SFMono-Regular"/>
              </a:rPr>
              <a:t> (SOP</a:t>
            </a:r>
          </a:p>
          <a:p>
            <a:pPr defTabSz="512763"/>
            <a:r>
              <a:rPr lang="en-US" sz="800" dirty="0">
                <a:solidFill>
                  <a:srgbClr val="161616"/>
                </a:solidFill>
                <a:latin typeface="SFMono-Regular"/>
              </a:rPr>
              <a:t>	| </a:t>
            </a:r>
            <a:r>
              <a:rPr lang="en-US" sz="800" dirty="0">
                <a:solidFill>
                  <a:srgbClr val="006881"/>
                </a:solidFill>
                <a:latin typeface="SFMono-Regular"/>
              </a:rPr>
              <a:t>project</a:t>
            </a:r>
            <a:r>
              <a:rPr lang="en-US" sz="800" dirty="0">
                <a:solidFill>
                  <a:srgbClr val="161616"/>
                </a:solidFill>
                <a:latin typeface="SFMono-Regular"/>
              </a:rPr>
              <a:t> </a:t>
            </a:r>
            <a:r>
              <a:rPr lang="en-US" sz="800" dirty="0" err="1">
                <a:solidFill>
                  <a:srgbClr val="161616"/>
                </a:solidFill>
                <a:latin typeface="SFMono-Regular"/>
              </a:rPr>
              <a:t>Cmd</a:t>
            </a:r>
            <a:r>
              <a:rPr lang="en-US" sz="800" dirty="0">
                <a:solidFill>
                  <a:srgbClr val="161616"/>
                </a:solidFill>
                <a:latin typeface="SFMono-Regular"/>
              </a:rPr>
              <a:t>)</a:t>
            </a:r>
          </a:p>
          <a:p>
            <a:pPr defTabSz="512763"/>
            <a:r>
              <a:rPr lang="en-US" sz="800" dirty="0">
                <a:solidFill>
                  <a:srgbClr val="161616"/>
                </a:solidFill>
                <a:latin typeface="SFMono-Regular"/>
              </a:rPr>
              <a:t>	</a:t>
            </a:r>
            <a:r>
              <a:rPr lang="en-US" sz="800" dirty="0">
                <a:solidFill>
                  <a:srgbClr val="0101FD"/>
                </a:solidFill>
                <a:latin typeface="SFMono-Regular"/>
              </a:rPr>
              <a:t>on</a:t>
            </a:r>
            <a:r>
              <a:rPr lang="en-US" sz="800" dirty="0">
                <a:solidFill>
                  <a:srgbClr val="161616"/>
                </a:solidFill>
                <a:latin typeface="SFMono-Regular"/>
              </a:rPr>
              <a:t> </a:t>
            </a:r>
            <a:r>
              <a:rPr lang="en-US" sz="800" dirty="0" err="1">
                <a:solidFill>
                  <a:srgbClr val="161616"/>
                </a:solidFill>
                <a:latin typeface="SFMono-Regular"/>
              </a:rPr>
              <a:t>Order_Id</a:t>
            </a:r>
            <a:r>
              <a:rPr lang="en-US" sz="800" dirty="0">
                <a:solidFill>
                  <a:srgbClr val="161616"/>
                </a:solidFill>
                <a:latin typeface="SFMono-Regular"/>
              </a:rPr>
              <a:t> </a:t>
            </a:r>
          </a:p>
          <a:p>
            <a:r>
              <a:rPr lang="en-US" sz="800" dirty="0">
                <a:solidFill>
                  <a:srgbClr val="161616"/>
                </a:solidFill>
                <a:latin typeface="SFMono-Regular"/>
              </a:rPr>
              <a:t>| </a:t>
            </a:r>
            <a:r>
              <a:rPr lang="en-US" sz="800" dirty="0">
                <a:solidFill>
                  <a:srgbClr val="006881"/>
                </a:solidFill>
                <a:latin typeface="SFMono-Regular"/>
              </a:rPr>
              <a:t>join</a:t>
            </a:r>
            <a:r>
              <a:rPr lang="en-US" sz="800" dirty="0">
                <a:solidFill>
                  <a:srgbClr val="161616"/>
                </a:solidFill>
                <a:latin typeface="SFMono-Regular"/>
              </a:rPr>
              <a:t> (OREO</a:t>
            </a:r>
          </a:p>
          <a:p>
            <a:pPr defTabSz="512763"/>
            <a:r>
              <a:rPr lang="en-US" sz="800" dirty="0">
                <a:solidFill>
                  <a:srgbClr val="161616"/>
                </a:solidFill>
                <a:latin typeface="SFMono-Regular"/>
              </a:rPr>
              <a:t>	| </a:t>
            </a:r>
            <a:r>
              <a:rPr lang="en-US" sz="800" dirty="0">
                <a:solidFill>
                  <a:srgbClr val="006881"/>
                </a:solidFill>
                <a:latin typeface="SFMono-Regular"/>
              </a:rPr>
              <a:t>project</a:t>
            </a:r>
            <a:r>
              <a:rPr lang="en-US" sz="800" dirty="0">
                <a:solidFill>
                  <a:srgbClr val="161616"/>
                </a:solidFill>
                <a:latin typeface="SFMono-Regular"/>
              </a:rPr>
              <a:t> </a:t>
            </a:r>
            <a:r>
              <a:rPr lang="en-US" sz="800" dirty="0" err="1">
                <a:latin typeface="SFMono-Regular"/>
              </a:rPr>
              <a:t>Order_Id</a:t>
            </a:r>
            <a:r>
              <a:rPr lang="en-US" sz="800" dirty="0">
                <a:latin typeface="SFMono-Regular"/>
              </a:rPr>
              <a:t>, </a:t>
            </a:r>
            <a:r>
              <a:rPr lang="en-US" sz="800" dirty="0" err="1">
                <a:solidFill>
                  <a:srgbClr val="161616"/>
                </a:solidFill>
                <a:latin typeface="SFMono-Regular"/>
              </a:rPr>
              <a:t>Cmd</a:t>
            </a:r>
            <a:r>
              <a:rPr lang="en-US" sz="800" dirty="0">
                <a:solidFill>
                  <a:srgbClr val="161616"/>
                </a:solidFill>
                <a:latin typeface="SFMono-Regular"/>
              </a:rPr>
              <a:t>)</a:t>
            </a:r>
          </a:p>
          <a:p>
            <a:pPr defTabSz="512763"/>
            <a:r>
              <a:rPr lang="en-US" sz="800" dirty="0">
                <a:solidFill>
                  <a:srgbClr val="161616"/>
                </a:solidFill>
                <a:latin typeface="SFMono-Regular"/>
              </a:rPr>
              <a:t>	kind = </a:t>
            </a:r>
            <a:r>
              <a:rPr lang="en-US" sz="800" dirty="0" err="1">
                <a:solidFill>
                  <a:srgbClr val="161616"/>
                </a:solidFill>
                <a:latin typeface="SFMono-Regular"/>
              </a:rPr>
              <a:t>rightanti</a:t>
            </a:r>
            <a:r>
              <a:rPr lang="en-US" sz="800" dirty="0">
                <a:solidFill>
                  <a:srgbClr val="161616"/>
                </a:solidFill>
                <a:latin typeface="SFMono-Regular"/>
              </a:rPr>
              <a:t> </a:t>
            </a:r>
            <a:r>
              <a:rPr lang="en-US" sz="800" dirty="0">
                <a:solidFill>
                  <a:srgbClr val="0101FD"/>
                </a:solidFill>
                <a:latin typeface="SFMono-Regular"/>
              </a:rPr>
              <a:t>on</a:t>
            </a:r>
            <a:r>
              <a:rPr lang="en-US" sz="800" dirty="0">
                <a:solidFill>
                  <a:srgbClr val="161616"/>
                </a:solidFill>
                <a:latin typeface="SFMono-Regular"/>
              </a:rPr>
              <a:t> </a:t>
            </a:r>
            <a:r>
              <a:rPr lang="en-US" sz="800" dirty="0" err="1">
                <a:solidFill>
                  <a:srgbClr val="161616"/>
                </a:solidFill>
                <a:latin typeface="SFMono-Regular"/>
              </a:rPr>
              <a:t>Cmd</a:t>
            </a:r>
            <a:r>
              <a:rPr lang="en-US" sz="800" dirty="0">
                <a:solidFill>
                  <a:srgbClr val="161616"/>
                </a:solidFill>
                <a:latin typeface="SFMono-Regular"/>
              </a:rPr>
              <a:t>, </a:t>
            </a:r>
            <a:r>
              <a:rPr lang="en-US" sz="800" dirty="0" err="1">
                <a:latin typeface="SFMono-Regular"/>
              </a:rPr>
              <a:t>Order_Id</a:t>
            </a:r>
            <a:endParaRPr lang="en-US" sz="800" dirty="0">
              <a:solidFill>
                <a:srgbClr val="161616"/>
              </a:solidFill>
              <a:latin typeface="SFMono-Regular"/>
            </a:endParaRPr>
          </a:p>
          <a:p>
            <a:r>
              <a:rPr lang="en-US" sz="800" dirty="0">
                <a:solidFill>
                  <a:srgbClr val="161616"/>
                </a:solidFill>
                <a:latin typeface="SFMono-Regular"/>
              </a:rPr>
              <a:t>| </a:t>
            </a:r>
            <a:r>
              <a:rPr lang="en-US" sz="800" dirty="0">
                <a:solidFill>
                  <a:srgbClr val="006881"/>
                </a:solidFill>
                <a:latin typeface="SFMono-Regular"/>
              </a:rPr>
              <a:t>summarize</a:t>
            </a:r>
            <a:r>
              <a:rPr lang="en-US" sz="800" dirty="0">
                <a:solidFill>
                  <a:srgbClr val="161616"/>
                </a:solidFill>
                <a:latin typeface="SFMono-Regular"/>
              </a:rPr>
              <a:t> </a:t>
            </a:r>
            <a:r>
              <a:rPr lang="en-US" sz="800" dirty="0" err="1">
                <a:solidFill>
                  <a:srgbClr val="161616"/>
                </a:solidFill>
                <a:latin typeface="SFMono-Regular"/>
              </a:rPr>
              <a:t>NumCmd</a:t>
            </a:r>
            <a:r>
              <a:rPr lang="en-US" sz="800" dirty="0">
                <a:solidFill>
                  <a:srgbClr val="161616"/>
                </a:solidFill>
                <a:latin typeface="SFMono-Regular"/>
              </a:rPr>
              <a:t>=</a:t>
            </a:r>
            <a:r>
              <a:rPr lang="en-US" sz="800" dirty="0">
                <a:solidFill>
                  <a:srgbClr val="0101FD"/>
                </a:solidFill>
                <a:latin typeface="SFMono-Regular"/>
              </a:rPr>
              <a:t>count</a:t>
            </a:r>
            <a:r>
              <a:rPr lang="en-US" sz="800" dirty="0">
                <a:solidFill>
                  <a:srgbClr val="161616"/>
                </a:solidFill>
                <a:latin typeface="SFMono-Regular"/>
              </a:rPr>
              <a:t>() </a:t>
            </a:r>
            <a:r>
              <a:rPr lang="en-US" sz="800" dirty="0">
                <a:solidFill>
                  <a:srgbClr val="0101FD"/>
                </a:solidFill>
                <a:latin typeface="SFMono-Regular"/>
              </a:rPr>
              <a:t>by</a:t>
            </a:r>
            <a:r>
              <a:rPr lang="en-US" sz="800" dirty="0">
                <a:solidFill>
                  <a:srgbClr val="161616"/>
                </a:solidFill>
                <a:latin typeface="SFMono-Regular"/>
              </a:rPr>
              <a:t> </a:t>
            </a:r>
            <a:r>
              <a:rPr lang="en-US" sz="800" dirty="0" err="1">
                <a:solidFill>
                  <a:srgbClr val="161616"/>
                </a:solidFill>
                <a:latin typeface="SFMono-Regular"/>
              </a:rPr>
              <a:t>Order_Id</a:t>
            </a:r>
            <a:endParaRPr lang="en-US" sz="800" dirty="0">
              <a:solidFill>
                <a:srgbClr val="161616"/>
              </a:solidFill>
              <a:latin typeface="SFMono-Regular"/>
            </a:endParaRPr>
          </a:p>
        </p:txBody>
      </p:sp>
      <p:graphicFrame>
        <p:nvGraphicFramePr>
          <p:cNvPr id="47" name="Table 46">
            <a:extLst>
              <a:ext uri="{FF2B5EF4-FFF2-40B4-BE49-F238E27FC236}">
                <a16:creationId xmlns:a16="http://schemas.microsoft.com/office/drawing/2014/main" id="{1D3C9BED-BBDD-463A-9053-B55A2CFB0739}"/>
              </a:ext>
            </a:extLst>
          </p:cNvPr>
          <p:cNvGraphicFramePr>
            <a:graphicFrameLocks noGrp="1"/>
          </p:cNvGraphicFramePr>
          <p:nvPr>
            <p:extLst>
              <p:ext uri="{D42A27DB-BD31-4B8C-83A1-F6EECF244321}">
                <p14:modId xmlns:p14="http://schemas.microsoft.com/office/powerpoint/2010/main" val="727609121"/>
              </p:ext>
            </p:extLst>
          </p:nvPr>
        </p:nvGraphicFramePr>
        <p:xfrm>
          <a:off x="1950925" y="957835"/>
          <a:ext cx="1463040" cy="708447"/>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22331491"/>
                    </a:ext>
                  </a:extLst>
                </a:gridCol>
                <a:gridCol w="731520">
                  <a:extLst>
                    <a:ext uri="{9D8B030D-6E8A-4147-A177-3AD203B41FA5}">
                      <a16:colId xmlns:a16="http://schemas.microsoft.com/office/drawing/2014/main" val="1320480089"/>
                    </a:ext>
                  </a:extLst>
                </a:gridCol>
              </a:tblGrid>
              <a:tr h="270823">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Empl_Id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u="none" strike="noStrike" dirty="0">
                          <a:solidFill>
                            <a:schemeClr val="tx1"/>
                          </a:solidFill>
                          <a:effectLst/>
                          <a:latin typeface="Arial" panose="020B0604020202020204" pitchFamily="34" charset="0"/>
                          <a:cs typeface="Arial" panose="020B0604020202020204" pitchFamily="34" charset="0"/>
                        </a:rPr>
                        <a:t>Qualification</a:t>
                      </a:r>
                      <a:endParaRPr lang="en-US" sz="700" b="0"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045006214"/>
                  </a:ext>
                </a:extLst>
              </a:tr>
              <a:tr h="218812">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J00760260</a:t>
                      </a:r>
                    </a:p>
                  </a:txBody>
                  <a:tcPr marL="4032" marR="4032" marT="4032" marB="0" anchor="ctr"/>
                </a:tc>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Class-2</a:t>
                      </a:r>
                    </a:p>
                  </a:txBody>
                  <a:tcPr marL="4032" marR="4032" marT="4032" marB="0" anchor="ctr"/>
                </a:tc>
                <a:extLst>
                  <a:ext uri="{0D108BD9-81ED-4DB2-BD59-A6C34878D82A}">
                    <a16:rowId xmlns:a16="http://schemas.microsoft.com/office/drawing/2014/main" val="2742113403"/>
                  </a:ext>
                </a:extLst>
              </a:tr>
              <a:tr h="218812">
                <a:tc>
                  <a:txBody>
                    <a:bodyPr/>
                    <a:lstStyle/>
                    <a:p>
                      <a:pPr algn="ctr" fontAlgn="ctr"/>
                      <a:r>
                        <a:rPr lang="en-US" sz="600" b="0" i="0" u="none" strike="noStrike" dirty="0">
                          <a:effectLst/>
                          <a:latin typeface="Arial" panose="020B0604020202020204" pitchFamily="34" charset="0"/>
                          <a:cs typeface="Arial" panose="020B0604020202020204" pitchFamily="34" charset="0"/>
                        </a:rPr>
                        <a:t>X00123456</a:t>
                      </a:r>
                    </a:p>
                  </a:txBody>
                  <a:tcPr marL="4032" marR="4032" marT="4032" marB="0" anchor="ctr"/>
                </a:tc>
                <a:tc>
                  <a:txBody>
                    <a:bodyPr/>
                    <a:lstStyle/>
                    <a:p>
                      <a:pPr algn="ctr" fontAlgn="ctr"/>
                      <a:r>
                        <a:rPr lang="en-US" sz="600" b="0" i="0" u="none" strike="noStrike" dirty="0">
                          <a:effectLst/>
                          <a:latin typeface="Arial" panose="020B0604020202020204" pitchFamily="34" charset="0"/>
                          <a:cs typeface="Arial" panose="020B0604020202020204" pitchFamily="34" charset="0"/>
                        </a:rPr>
                        <a:t>Class-1</a:t>
                      </a:r>
                    </a:p>
                  </a:txBody>
                  <a:tcPr marL="4032" marR="4032" marT="4032" marB="0" anchor="ctr"/>
                </a:tc>
                <a:extLst>
                  <a:ext uri="{0D108BD9-81ED-4DB2-BD59-A6C34878D82A}">
                    <a16:rowId xmlns:a16="http://schemas.microsoft.com/office/drawing/2014/main" val="2108606038"/>
                  </a:ext>
                </a:extLst>
              </a:tr>
            </a:tbl>
          </a:graphicData>
        </a:graphic>
      </p:graphicFrame>
      <p:graphicFrame>
        <p:nvGraphicFramePr>
          <p:cNvPr id="48" name="Table 47">
            <a:extLst>
              <a:ext uri="{FF2B5EF4-FFF2-40B4-BE49-F238E27FC236}">
                <a16:creationId xmlns:a16="http://schemas.microsoft.com/office/drawing/2014/main" id="{96022D10-3383-4F78-9A19-5A082707E110}"/>
              </a:ext>
            </a:extLst>
          </p:cNvPr>
          <p:cNvGraphicFramePr>
            <a:graphicFrameLocks noGrp="1"/>
          </p:cNvGraphicFramePr>
          <p:nvPr>
            <p:extLst>
              <p:ext uri="{D42A27DB-BD31-4B8C-83A1-F6EECF244321}">
                <p14:modId xmlns:p14="http://schemas.microsoft.com/office/powerpoint/2010/main" val="2248690367"/>
              </p:ext>
            </p:extLst>
          </p:nvPr>
        </p:nvGraphicFramePr>
        <p:xfrm>
          <a:off x="3714472" y="957835"/>
          <a:ext cx="1897560" cy="708447"/>
        </p:xfrm>
        <a:graphic>
          <a:graphicData uri="http://schemas.openxmlformats.org/drawingml/2006/table">
            <a:tbl>
              <a:tblPr firstRow="1" bandRow="1">
                <a:tableStyleId>{5C22544A-7EE6-4342-B048-85BDC9FD1C3A}</a:tableStyleId>
              </a:tblPr>
              <a:tblGrid>
                <a:gridCol w="632520">
                  <a:extLst>
                    <a:ext uri="{9D8B030D-6E8A-4147-A177-3AD203B41FA5}">
                      <a16:colId xmlns:a16="http://schemas.microsoft.com/office/drawing/2014/main" val="622331491"/>
                    </a:ext>
                  </a:extLst>
                </a:gridCol>
                <a:gridCol w="632520">
                  <a:extLst>
                    <a:ext uri="{9D8B030D-6E8A-4147-A177-3AD203B41FA5}">
                      <a16:colId xmlns:a16="http://schemas.microsoft.com/office/drawing/2014/main" val="1320480089"/>
                    </a:ext>
                  </a:extLst>
                </a:gridCol>
                <a:gridCol w="632520">
                  <a:extLst>
                    <a:ext uri="{9D8B030D-6E8A-4147-A177-3AD203B41FA5}">
                      <a16:colId xmlns:a16="http://schemas.microsoft.com/office/drawing/2014/main" val="3339643333"/>
                    </a:ext>
                  </a:extLst>
                </a:gridCol>
              </a:tblGrid>
              <a:tr h="270823">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Order_Id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u="none" strike="noStrike" dirty="0">
                          <a:solidFill>
                            <a:schemeClr val="tx1"/>
                          </a:solidFill>
                          <a:effectLst/>
                          <a:latin typeface="Arial" panose="020B0604020202020204" pitchFamily="34" charset="0"/>
                          <a:cs typeface="Arial" panose="020B0604020202020204" pitchFamily="34" charset="0"/>
                        </a:rPr>
                        <a:t>Class</a:t>
                      </a:r>
                      <a:endParaRPr lang="en-US" sz="700" b="0"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Empl_Id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045006214"/>
                  </a:ext>
                </a:extLst>
              </a:tr>
              <a:tr h="218812">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Class-B</a:t>
                      </a:r>
                    </a:p>
                  </a:txBody>
                  <a:tcPr marL="4032" marR="4032" marT="4032" marB="0" anchor="ctr"/>
                </a:tc>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J00760260</a:t>
                      </a:r>
                    </a:p>
                  </a:txBody>
                  <a:tcPr marL="4032" marR="4032" marT="4032" marB="0" anchor="ctr"/>
                </a:tc>
                <a:extLst>
                  <a:ext uri="{0D108BD9-81ED-4DB2-BD59-A6C34878D82A}">
                    <a16:rowId xmlns:a16="http://schemas.microsoft.com/office/drawing/2014/main" val="2742113403"/>
                  </a:ext>
                </a:extLst>
              </a:tr>
              <a:tr h="218812">
                <a:tc>
                  <a:txBody>
                    <a:bodyPr/>
                    <a:lstStyle/>
                    <a:p>
                      <a:pPr algn="ctr" fontAlgn="ctr"/>
                      <a:r>
                        <a:rPr lang="en-US" sz="600" b="0" i="0" u="none" strike="noStrike" dirty="0">
                          <a:effectLst/>
                          <a:latin typeface="Arial" panose="020B0604020202020204" pitchFamily="34" charset="0"/>
                          <a:cs typeface="Arial" panose="020B0604020202020204" pitchFamily="34" charset="0"/>
                        </a:rPr>
                        <a:t>OID112</a:t>
                      </a:r>
                    </a:p>
                  </a:txBody>
                  <a:tcPr marL="4032" marR="4032" marT="4032" marB="0" anchor="ctr"/>
                </a:tc>
                <a:tc>
                  <a:txBody>
                    <a:bodyPr/>
                    <a:lstStyle/>
                    <a:p>
                      <a:pPr algn="ctr" fontAlgn="ctr"/>
                      <a:r>
                        <a:rPr lang="en-US" sz="600" b="0" i="0" u="none" strike="noStrike" dirty="0">
                          <a:effectLst/>
                          <a:latin typeface="Arial" panose="020B0604020202020204" pitchFamily="34" charset="0"/>
                          <a:cs typeface="Arial" panose="020B0604020202020204" pitchFamily="34" charset="0"/>
                        </a:rPr>
                        <a:t>Class-A</a:t>
                      </a:r>
                    </a:p>
                  </a:txBody>
                  <a:tcPr marL="4032" marR="4032" marT="4032" marB="0" anchor="ctr"/>
                </a:tc>
                <a:tc>
                  <a:txBody>
                    <a:bodyPr/>
                    <a:lstStyle/>
                    <a:p>
                      <a:pPr algn="ctr" fontAlgn="ctr"/>
                      <a:r>
                        <a:rPr lang="en-US" sz="600" b="0" i="0" u="none" strike="noStrike" dirty="0">
                          <a:effectLst/>
                          <a:latin typeface="Arial" panose="020B0604020202020204" pitchFamily="34" charset="0"/>
                          <a:cs typeface="Arial" panose="020B0604020202020204" pitchFamily="34" charset="0"/>
                        </a:rPr>
                        <a:t>X00123456</a:t>
                      </a:r>
                    </a:p>
                  </a:txBody>
                  <a:tcPr marL="4032" marR="4032" marT="4032" marB="0" anchor="ctr"/>
                </a:tc>
                <a:extLst>
                  <a:ext uri="{0D108BD9-81ED-4DB2-BD59-A6C34878D82A}">
                    <a16:rowId xmlns:a16="http://schemas.microsoft.com/office/drawing/2014/main" val="2108606038"/>
                  </a:ext>
                </a:extLst>
              </a:tr>
            </a:tbl>
          </a:graphicData>
        </a:graphic>
      </p:graphicFrame>
      <p:graphicFrame>
        <p:nvGraphicFramePr>
          <p:cNvPr id="49" name="Table 48">
            <a:extLst>
              <a:ext uri="{FF2B5EF4-FFF2-40B4-BE49-F238E27FC236}">
                <a16:creationId xmlns:a16="http://schemas.microsoft.com/office/drawing/2014/main" id="{32D85B47-FFA9-4AD1-AE60-DFE3F887570B}"/>
              </a:ext>
            </a:extLst>
          </p:cNvPr>
          <p:cNvGraphicFramePr>
            <a:graphicFrameLocks noGrp="1"/>
          </p:cNvGraphicFramePr>
          <p:nvPr>
            <p:extLst>
              <p:ext uri="{D42A27DB-BD31-4B8C-83A1-F6EECF244321}">
                <p14:modId xmlns:p14="http://schemas.microsoft.com/office/powerpoint/2010/main" val="1700216822"/>
              </p:ext>
            </p:extLst>
          </p:nvPr>
        </p:nvGraphicFramePr>
        <p:xfrm>
          <a:off x="7478086" y="957835"/>
          <a:ext cx="1265040" cy="708447"/>
        </p:xfrm>
        <a:graphic>
          <a:graphicData uri="http://schemas.openxmlformats.org/drawingml/2006/table">
            <a:tbl>
              <a:tblPr firstRow="1" bandRow="1">
                <a:tableStyleId>{5C22544A-7EE6-4342-B048-85BDC9FD1C3A}</a:tableStyleId>
              </a:tblPr>
              <a:tblGrid>
                <a:gridCol w="632520">
                  <a:extLst>
                    <a:ext uri="{9D8B030D-6E8A-4147-A177-3AD203B41FA5}">
                      <a16:colId xmlns:a16="http://schemas.microsoft.com/office/drawing/2014/main" val="622331491"/>
                    </a:ext>
                  </a:extLst>
                </a:gridCol>
                <a:gridCol w="632520">
                  <a:extLst>
                    <a:ext uri="{9D8B030D-6E8A-4147-A177-3AD203B41FA5}">
                      <a16:colId xmlns:a16="http://schemas.microsoft.com/office/drawing/2014/main" val="1320480089"/>
                    </a:ext>
                  </a:extLst>
                </a:gridCol>
              </a:tblGrid>
              <a:tr h="270823">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Order_Id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u="none" strike="noStrike" dirty="0">
                          <a:solidFill>
                            <a:schemeClr val="tx1"/>
                          </a:solidFill>
                          <a:effectLst/>
                          <a:latin typeface="Arial" panose="020B0604020202020204" pitchFamily="34" charset="0"/>
                          <a:cs typeface="Arial" panose="020B0604020202020204" pitchFamily="34" charset="0"/>
                        </a:rPr>
                        <a:t>Command</a:t>
                      </a:r>
                      <a:endParaRPr lang="en-US" sz="700" b="0"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045006214"/>
                  </a:ext>
                </a:extLst>
              </a:tr>
              <a:tr h="218812">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err="1">
                          <a:solidFill>
                            <a:srgbClr val="009900"/>
                          </a:solidFill>
                          <a:effectLst/>
                          <a:latin typeface="Arial" panose="020B0604020202020204" pitchFamily="34" charset="0"/>
                          <a:cs typeface="Arial" panose="020B0604020202020204" pitchFamily="34" charset="0"/>
                        </a:rPr>
                        <a:t>ps</a:t>
                      </a:r>
                      <a:r>
                        <a:rPr lang="en-US" sz="600" b="0" i="0" u="none" strike="noStrike" dirty="0">
                          <a:solidFill>
                            <a:srgbClr val="009900"/>
                          </a:solidFill>
                          <a:effectLst/>
                          <a:latin typeface="Arial" panose="020B0604020202020204" pitchFamily="34" charset="0"/>
                          <a:cs typeface="Arial" panose="020B0604020202020204" pitchFamily="34" charset="0"/>
                        </a:rPr>
                        <a:t> –</a:t>
                      </a:r>
                      <a:r>
                        <a:rPr lang="en-US" sz="600" b="0" i="0" u="none" strike="noStrike" dirty="0" err="1">
                          <a:solidFill>
                            <a:srgbClr val="009900"/>
                          </a:solidFill>
                          <a:effectLst/>
                          <a:latin typeface="Arial" panose="020B0604020202020204" pitchFamily="34" charset="0"/>
                          <a:cs typeface="Arial" panose="020B0604020202020204" pitchFamily="34" charset="0"/>
                        </a:rPr>
                        <a:t>ef</a:t>
                      </a:r>
                      <a:endParaRPr lang="en-US" sz="600" b="0" i="0" u="none" strike="noStrike" dirty="0">
                        <a:solidFill>
                          <a:srgbClr val="009900"/>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742113403"/>
                  </a:ext>
                </a:extLst>
              </a:tr>
              <a:tr h="218812">
                <a:tc>
                  <a:txBody>
                    <a:bodyPr/>
                    <a:lstStyle/>
                    <a:p>
                      <a:pPr algn="ctr" fontAlgn="ctr"/>
                      <a:r>
                        <a:rPr lang="en-US" sz="600" b="0" i="0" u="none" strike="noStrike" dirty="0">
                          <a:solidFill>
                            <a:schemeClr val="tx2"/>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a:solidFill>
                            <a:schemeClr val="tx2"/>
                          </a:solidFill>
                          <a:effectLst/>
                          <a:latin typeface="Arial" panose="020B0604020202020204" pitchFamily="34" charset="0"/>
                          <a:cs typeface="Arial" panose="020B0604020202020204" pitchFamily="34" charset="0"/>
                        </a:rPr>
                        <a:t>kill -9 123</a:t>
                      </a:r>
                    </a:p>
                  </a:txBody>
                  <a:tcPr marL="4032" marR="4032" marT="4032" marB="0" anchor="ctr"/>
                </a:tc>
                <a:extLst>
                  <a:ext uri="{0D108BD9-81ED-4DB2-BD59-A6C34878D82A}">
                    <a16:rowId xmlns:a16="http://schemas.microsoft.com/office/drawing/2014/main" val="2108606038"/>
                  </a:ext>
                </a:extLst>
              </a:tr>
            </a:tbl>
          </a:graphicData>
        </a:graphic>
      </p:graphicFrame>
      <p:graphicFrame>
        <p:nvGraphicFramePr>
          <p:cNvPr id="50" name="Table 49">
            <a:extLst>
              <a:ext uri="{FF2B5EF4-FFF2-40B4-BE49-F238E27FC236}">
                <a16:creationId xmlns:a16="http://schemas.microsoft.com/office/drawing/2014/main" id="{A1D8F3C8-4437-4778-9418-339C485757E1}"/>
              </a:ext>
            </a:extLst>
          </p:cNvPr>
          <p:cNvGraphicFramePr>
            <a:graphicFrameLocks noGrp="1"/>
          </p:cNvGraphicFramePr>
          <p:nvPr>
            <p:extLst>
              <p:ext uri="{D42A27DB-BD31-4B8C-83A1-F6EECF244321}">
                <p14:modId xmlns:p14="http://schemas.microsoft.com/office/powerpoint/2010/main" val="3826152838"/>
              </p:ext>
            </p:extLst>
          </p:nvPr>
        </p:nvGraphicFramePr>
        <p:xfrm>
          <a:off x="5912539" y="952259"/>
          <a:ext cx="1265040" cy="708447"/>
        </p:xfrm>
        <a:graphic>
          <a:graphicData uri="http://schemas.openxmlformats.org/drawingml/2006/table">
            <a:tbl>
              <a:tblPr firstRow="1" bandRow="1">
                <a:tableStyleId>{5C22544A-7EE6-4342-B048-85BDC9FD1C3A}</a:tableStyleId>
              </a:tblPr>
              <a:tblGrid>
                <a:gridCol w="632520">
                  <a:extLst>
                    <a:ext uri="{9D8B030D-6E8A-4147-A177-3AD203B41FA5}">
                      <a16:colId xmlns:a16="http://schemas.microsoft.com/office/drawing/2014/main" val="622331491"/>
                    </a:ext>
                  </a:extLst>
                </a:gridCol>
                <a:gridCol w="632520">
                  <a:extLst>
                    <a:ext uri="{9D8B030D-6E8A-4147-A177-3AD203B41FA5}">
                      <a16:colId xmlns:a16="http://schemas.microsoft.com/office/drawing/2014/main" val="1320480089"/>
                    </a:ext>
                  </a:extLst>
                </a:gridCol>
              </a:tblGrid>
              <a:tr h="270823">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Order_Id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u="none" strike="noStrike" dirty="0">
                          <a:solidFill>
                            <a:schemeClr val="tx1"/>
                          </a:solidFill>
                          <a:effectLst/>
                          <a:latin typeface="Arial" panose="020B0604020202020204" pitchFamily="34" charset="0"/>
                          <a:cs typeface="Arial" panose="020B0604020202020204" pitchFamily="34" charset="0"/>
                        </a:rPr>
                        <a:t>Command</a:t>
                      </a:r>
                      <a:endParaRPr lang="en-US" sz="700" b="0"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045006214"/>
                  </a:ext>
                </a:extLst>
              </a:tr>
              <a:tr h="218812">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err="1">
                          <a:solidFill>
                            <a:srgbClr val="009900"/>
                          </a:solidFill>
                          <a:effectLst/>
                          <a:latin typeface="Arial" panose="020B0604020202020204" pitchFamily="34" charset="0"/>
                          <a:cs typeface="Arial" panose="020B0604020202020204" pitchFamily="34" charset="0"/>
                        </a:rPr>
                        <a:t>ps</a:t>
                      </a:r>
                      <a:r>
                        <a:rPr lang="en-US" sz="600" b="0" i="0" u="none" strike="noStrike" dirty="0">
                          <a:solidFill>
                            <a:srgbClr val="009900"/>
                          </a:solidFill>
                          <a:effectLst/>
                          <a:latin typeface="Arial" panose="020B0604020202020204" pitchFamily="34" charset="0"/>
                          <a:cs typeface="Arial" panose="020B0604020202020204" pitchFamily="34" charset="0"/>
                        </a:rPr>
                        <a:t> -</a:t>
                      </a:r>
                      <a:r>
                        <a:rPr lang="en-US" sz="600" b="0" i="0" u="none" strike="noStrike" dirty="0" err="1">
                          <a:solidFill>
                            <a:srgbClr val="009900"/>
                          </a:solidFill>
                          <a:effectLst/>
                          <a:latin typeface="Arial" panose="020B0604020202020204" pitchFamily="34" charset="0"/>
                          <a:cs typeface="Arial" panose="020B0604020202020204" pitchFamily="34" charset="0"/>
                        </a:rPr>
                        <a:t>ef</a:t>
                      </a:r>
                      <a:r>
                        <a:rPr lang="en-US" sz="600" b="0" i="0" u="none" strike="noStrike" dirty="0">
                          <a:solidFill>
                            <a:srgbClr val="009900"/>
                          </a:solidFill>
                          <a:effectLst/>
                          <a:latin typeface="Arial" panose="020B0604020202020204" pitchFamily="34" charset="0"/>
                          <a:cs typeface="Arial" panose="020B0604020202020204" pitchFamily="34" charset="0"/>
                        </a:rPr>
                        <a:t> </a:t>
                      </a:r>
                    </a:p>
                  </a:txBody>
                  <a:tcPr marL="4032" marR="4032" marT="4032" marB="0" anchor="ctr"/>
                </a:tc>
                <a:extLst>
                  <a:ext uri="{0D108BD9-81ED-4DB2-BD59-A6C34878D82A}">
                    <a16:rowId xmlns:a16="http://schemas.microsoft.com/office/drawing/2014/main" val="2742113403"/>
                  </a:ext>
                </a:extLst>
              </a:tr>
              <a:tr h="218812">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a:solidFill>
                            <a:srgbClr val="009900"/>
                          </a:solidFill>
                          <a:effectLst/>
                          <a:latin typeface="Arial" panose="020B0604020202020204" pitchFamily="34" charset="0"/>
                          <a:cs typeface="Arial" panose="020B0604020202020204" pitchFamily="34" charset="0"/>
                        </a:rPr>
                        <a:t>rm /</a:t>
                      </a:r>
                      <a:r>
                        <a:rPr lang="en-US" sz="600" b="0" i="0" u="none" strike="noStrike" dirty="0" err="1">
                          <a:solidFill>
                            <a:srgbClr val="009900"/>
                          </a:solidFill>
                          <a:effectLst/>
                          <a:latin typeface="Arial" panose="020B0604020202020204" pitchFamily="34" charset="0"/>
                          <a:cs typeface="Arial" panose="020B0604020202020204" pitchFamily="34" charset="0"/>
                        </a:rPr>
                        <a:t>tmp</a:t>
                      </a:r>
                      <a:r>
                        <a:rPr lang="en-US" sz="600" b="0" i="0" u="none" strike="noStrike" dirty="0">
                          <a:solidFill>
                            <a:srgbClr val="009900"/>
                          </a:solidFill>
                          <a:effectLst/>
                          <a:latin typeface="Arial" panose="020B0604020202020204" pitchFamily="34" charset="0"/>
                          <a:cs typeface="Arial" panose="020B0604020202020204" pitchFamily="34" charset="0"/>
                        </a:rPr>
                        <a:t>/*.</a:t>
                      </a:r>
                      <a:r>
                        <a:rPr lang="en-US" sz="600" b="0" i="0" u="none" strike="noStrike" dirty="0" err="1">
                          <a:solidFill>
                            <a:srgbClr val="009900"/>
                          </a:solidFill>
                          <a:effectLst/>
                          <a:latin typeface="Arial" panose="020B0604020202020204" pitchFamily="34" charset="0"/>
                          <a:cs typeface="Arial" panose="020B0604020202020204" pitchFamily="34" charset="0"/>
                        </a:rPr>
                        <a:t>yaml</a:t>
                      </a:r>
                      <a:endParaRPr lang="en-US" sz="600" b="0" i="0" u="none" strike="noStrike" dirty="0">
                        <a:solidFill>
                          <a:srgbClr val="009900"/>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108606038"/>
                  </a:ext>
                </a:extLst>
              </a:tr>
            </a:tbl>
          </a:graphicData>
        </a:graphic>
      </p:graphicFrame>
      <p:sp>
        <p:nvSpPr>
          <p:cNvPr id="54" name="Rectangle 53">
            <a:extLst>
              <a:ext uri="{FF2B5EF4-FFF2-40B4-BE49-F238E27FC236}">
                <a16:creationId xmlns:a16="http://schemas.microsoft.com/office/drawing/2014/main" id="{37E03131-C70D-4007-869D-6B6A14EABEF2}"/>
              </a:ext>
            </a:extLst>
          </p:cNvPr>
          <p:cNvSpPr/>
          <p:nvPr/>
        </p:nvSpPr>
        <p:spPr>
          <a:xfrm>
            <a:off x="5882648" y="732409"/>
            <a:ext cx="1339457" cy="21544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SOP</a:t>
            </a:r>
          </a:p>
        </p:txBody>
      </p:sp>
      <p:sp>
        <p:nvSpPr>
          <p:cNvPr id="25" name="Arrow: Down 24">
            <a:extLst>
              <a:ext uri="{FF2B5EF4-FFF2-40B4-BE49-F238E27FC236}">
                <a16:creationId xmlns:a16="http://schemas.microsoft.com/office/drawing/2014/main" id="{78894E5B-8094-4AD8-9E9E-619B1D9BB278}"/>
              </a:ext>
            </a:extLst>
          </p:cNvPr>
          <p:cNvSpPr/>
          <p:nvPr/>
        </p:nvSpPr>
        <p:spPr>
          <a:xfrm rot="16200000">
            <a:off x="6146181" y="2950888"/>
            <a:ext cx="144966" cy="15611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24B2CD2-C52A-4A12-8D7F-F83B0E2B99ED}"/>
              </a:ext>
            </a:extLst>
          </p:cNvPr>
          <p:cNvCxnSpPr/>
          <p:nvPr/>
        </p:nvCxnSpPr>
        <p:spPr>
          <a:xfrm>
            <a:off x="1968190" y="1750741"/>
            <a:ext cx="6780523" cy="0"/>
          </a:xfrm>
          <a:prstGeom prst="line">
            <a:avLst/>
          </a:prstGeom>
          <a:ln w="6350">
            <a:solidFill>
              <a:schemeClr val="bg1">
                <a:lumMod val="65000"/>
              </a:schemeClr>
            </a:solidFill>
            <a:prstDash val="sysDot"/>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1D0EC64C-8659-4932-AC66-1CB205F5ABE9}"/>
              </a:ext>
            </a:extLst>
          </p:cNvPr>
          <p:cNvPicPr>
            <a:picLocks noChangeAspect="1"/>
          </p:cNvPicPr>
          <p:nvPr/>
        </p:nvPicPr>
        <p:blipFill>
          <a:blip r:embed="rId5"/>
          <a:stretch>
            <a:fillRect/>
          </a:stretch>
        </p:blipFill>
        <p:spPr>
          <a:xfrm>
            <a:off x="1416202" y="990115"/>
            <a:ext cx="289412" cy="340863"/>
          </a:xfrm>
          <a:prstGeom prst="rect">
            <a:avLst/>
          </a:prstGeom>
        </p:spPr>
      </p:pic>
      <p:sp>
        <p:nvSpPr>
          <p:cNvPr id="31" name="Rectangle 30">
            <a:extLst>
              <a:ext uri="{FF2B5EF4-FFF2-40B4-BE49-F238E27FC236}">
                <a16:creationId xmlns:a16="http://schemas.microsoft.com/office/drawing/2014/main" id="{1A5BA4DC-014B-44EE-8CE5-945EAA1C409A}"/>
              </a:ext>
            </a:extLst>
          </p:cNvPr>
          <p:cNvSpPr/>
          <p:nvPr/>
        </p:nvSpPr>
        <p:spPr>
          <a:xfrm>
            <a:off x="1047455" y="1319706"/>
            <a:ext cx="976489" cy="461665"/>
          </a:xfrm>
          <a:prstGeom prst="rect">
            <a:avLst/>
          </a:prstGeom>
        </p:spPr>
        <p:txBody>
          <a:bodyPr wrap="square">
            <a:spAutoFit/>
          </a:bodyPr>
          <a:lstStyle/>
          <a:p>
            <a:pPr algn="ctr"/>
            <a:r>
              <a:rPr lang="en-US" sz="800" dirty="0" err="1">
                <a:latin typeface="Arial" panose="020B0604020202020204" pitchFamily="34" charset="0"/>
                <a:cs typeface="Arial" panose="020B0604020202020204" pitchFamily="34" charset="0"/>
              </a:rPr>
              <a:t>DataLake</a:t>
            </a:r>
            <a:r>
              <a:rPr lang="en-US" sz="800" dirty="0">
                <a:latin typeface="Arial" panose="020B0604020202020204" pitchFamily="34" charset="0"/>
                <a:cs typeface="Arial" panose="020B0604020202020204" pitchFamily="34" charset="0"/>
              </a:rPr>
              <a:t>, databases, tables</a:t>
            </a:r>
          </a:p>
        </p:txBody>
      </p:sp>
      <p:sp>
        <p:nvSpPr>
          <p:cNvPr id="34" name="Rectangle 33">
            <a:extLst>
              <a:ext uri="{FF2B5EF4-FFF2-40B4-BE49-F238E27FC236}">
                <a16:creationId xmlns:a16="http://schemas.microsoft.com/office/drawing/2014/main" id="{6CEAE8AB-8E09-4D4D-ADAD-DAF6D81203DD}"/>
              </a:ext>
            </a:extLst>
          </p:cNvPr>
          <p:cNvSpPr/>
          <p:nvPr/>
        </p:nvSpPr>
        <p:spPr>
          <a:xfrm>
            <a:off x="395289" y="1143140"/>
            <a:ext cx="1052512"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Data,</a:t>
            </a:r>
          </a:p>
          <a:p>
            <a:r>
              <a:rPr lang="en-US" sz="1000" b="1" dirty="0">
                <a:latin typeface="Arial" panose="020B0604020202020204" pitchFamily="34" charset="0"/>
                <a:cs typeface="Arial" panose="020B0604020202020204" pitchFamily="34" charset="0"/>
              </a:rPr>
              <a:t>Events</a:t>
            </a:r>
          </a:p>
        </p:txBody>
      </p:sp>
      <p:sp>
        <p:nvSpPr>
          <p:cNvPr id="35" name="Rectangle 34">
            <a:extLst>
              <a:ext uri="{FF2B5EF4-FFF2-40B4-BE49-F238E27FC236}">
                <a16:creationId xmlns:a16="http://schemas.microsoft.com/office/drawing/2014/main" id="{96B7D2A1-9532-4853-8507-D385002C57CA}"/>
              </a:ext>
            </a:extLst>
          </p:cNvPr>
          <p:cNvSpPr/>
          <p:nvPr/>
        </p:nvSpPr>
        <p:spPr>
          <a:xfrm>
            <a:off x="408299" y="2722903"/>
            <a:ext cx="1052512"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Rules</a:t>
            </a:r>
          </a:p>
        </p:txBody>
      </p:sp>
      <p:sp>
        <p:nvSpPr>
          <p:cNvPr id="36" name="Rectangle 35">
            <a:extLst>
              <a:ext uri="{FF2B5EF4-FFF2-40B4-BE49-F238E27FC236}">
                <a16:creationId xmlns:a16="http://schemas.microsoft.com/office/drawing/2014/main" id="{72CBC9CA-8AA7-4E6C-9BFB-CC1DB413FC05}"/>
              </a:ext>
            </a:extLst>
          </p:cNvPr>
          <p:cNvSpPr/>
          <p:nvPr/>
        </p:nvSpPr>
        <p:spPr>
          <a:xfrm>
            <a:off x="1387747" y="2025950"/>
            <a:ext cx="976489" cy="21544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Business Rule</a:t>
            </a:r>
          </a:p>
        </p:txBody>
      </p:sp>
      <p:sp>
        <p:nvSpPr>
          <p:cNvPr id="37" name="Rectangle 36">
            <a:extLst>
              <a:ext uri="{FF2B5EF4-FFF2-40B4-BE49-F238E27FC236}">
                <a16:creationId xmlns:a16="http://schemas.microsoft.com/office/drawing/2014/main" id="{0DF83DFD-9464-40F2-B8BF-723CAAC5356C}"/>
              </a:ext>
            </a:extLst>
          </p:cNvPr>
          <p:cNvSpPr/>
          <p:nvPr/>
        </p:nvSpPr>
        <p:spPr>
          <a:xfrm>
            <a:off x="6402079" y="2025950"/>
            <a:ext cx="1849823" cy="21544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Technical Rule (e.g., KQL)</a:t>
            </a:r>
          </a:p>
        </p:txBody>
      </p:sp>
      <p:sp>
        <p:nvSpPr>
          <p:cNvPr id="43" name="Rectangle 42">
            <a:extLst>
              <a:ext uri="{FF2B5EF4-FFF2-40B4-BE49-F238E27FC236}">
                <a16:creationId xmlns:a16="http://schemas.microsoft.com/office/drawing/2014/main" id="{0F8866FE-4490-45DA-B34B-E28B5BEF0DC4}"/>
              </a:ext>
            </a:extLst>
          </p:cNvPr>
          <p:cNvSpPr/>
          <p:nvPr/>
        </p:nvSpPr>
        <p:spPr>
          <a:xfrm>
            <a:off x="7056284" y="1633785"/>
            <a:ext cx="976489" cy="21544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Data</a:t>
            </a:r>
          </a:p>
        </p:txBody>
      </p:sp>
      <p:graphicFrame>
        <p:nvGraphicFramePr>
          <p:cNvPr id="44" name="Table 43">
            <a:extLst>
              <a:ext uri="{FF2B5EF4-FFF2-40B4-BE49-F238E27FC236}">
                <a16:creationId xmlns:a16="http://schemas.microsoft.com/office/drawing/2014/main" id="{2FF5CF18-58E5-4034-B0FC-CAA24698DE63}"/>
              </a:ext>
            </a:extLst>
          </p:cNvPr>
          <p:cNvGraphicFramePr>
            <a:graphicFrameLocks noGrp="1"/>
          </p:cNvGraphicFramePr>
          <p:nvPr>
            <p:extLst>
              <p:ext uri="{D42A27DB-BD31-4B8C-83A1-F6EECF244321}">
                <p14:modId xmlns:p14="http://schemas.microsoft.com/office/powerpoint/2010/main" val="367610831"/>
              </p:ext>
            </p:extLst>
          </p:nvPr>
        </p:nvGraphicFramePr>
        <p:xfrm>
          <a:off x="6320219" y="4350653"/>
          <a:ext cx="1265040" cy="489635"/>
        </p:xfrm>
        <a:graphic>
          <a:graphicData uri="http://schemas.openxmlformats.org/drawingml/2006/table">
            <a:tbl>
              <a:tblPr firstRow="1" bandRow="1">
                <a:tableStyleId>{5C22544A-7EE6-4342-B048-85BDC9FD1C3A}</a:tableStyleId>
              </a:tblPr>
              <a:tblGrid>
                <a:gridCol w="632520">
                  <a:extLst>
                    <a:ext uri="{9D8B030D-6E8A-4147-A177-3AD203B41FA5}">
                      <a16:colId xmlns:a16="http://schemas.microsoft.com/office/drawing/2014/main" val="622331491"/>
                    </a:ext>
                  </a:extLst>
                </a:gridCol>
                <a:gridCol w="632520">
                  <a:extLst>
                    <a:ext uri="{9D8B030D-6E8A-4147-A177-3AD203B41FA5}">
                      <a16:colId xmlns:a16="http://schemas.microsoft.com/office/drawing/2014/main" val="1320480089"/>
                    </a:ext>
                  </a:extLst>
                </a:gridCol>
              </a:tblGrid>
              <a:tr h="270823">
                <a:tc>
                  <a:txBody>
                    <a:bodyPr/>
                    <a:lstStyle/>
                    <a:p>
                      <a:pPr algn="ctr" fontAlgn="ctr"/>
                      <a:r>
                        <a:rPr lang="en-US" sz="700" b="1" i="0" u="none" strike="noStrike" dirty="0" err="1">
                          <a:solidFill>
                            <a:schemeClr val="tx1"/>
                          </a:solidFill>
                          <a:effectLst/>
                          <a:latin typeface="Arial" panose="020B0604020202020204" pitchFamily="34" charset="0"/>
                          <a:cs typeface="Arial" panose="020B0604020202020204" pitchFamily="34" charset="0"/>
                        </a:rPr>
                        <a:t>Order_Id</a:t>
                      </a:r>
                      <a:endParaRPr lang="en-US" sz="700" b="1"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tc>
                  <a:txBody>
                    <a:bodyPr/>
                    <a:lstStyle/>
                    <a:p>
                      <a:pPr algn="ctr" fontAlgn="ctr"/>
                      <a:r>
                        <a:rPr lang="en-US" sz="700" u="none" strike="noStrike" dirty="0" err="1">
                          <a:solidFill>
                            <a:schemeClr val="tx1"/>
                          </a:solidFill>
                          <a:effectLst/>
                          <a:latin typeface="Arial" panose="020B0604020202020204" pitchFamily="34" charset="0"/>
                          <a:cs typeface="Arial" panose="020B0604020202020204" pitchFamily="34" charset="0"/>
                        </a:rPr>
                        <a:t>NumCmd</a:t>
                      </a:r>
                      <a:endParaRPr lang="en-US" sz="700" b="0" i="0" u="none" strike="noStrike" dirty="0">
                        <a:solidFill>
                          <a:schemeClr val="tx1"/>
                        </a:solidFill>
                        <a:effectLst/>
                        <a:latin typeface="Arial" panose="020B0604020202020204" pitchFamily="34" charset="0"/>
                        <a:cs typeface="Arial" panose="020B0604020202020204" pitchFamily="34" charset="0"/>
                      </a:endParaRPr>
                    </a:p>
                  </a:txBody>
                  <a:tcPr marL="4032" marR="4032" marT="4032" marB="0" anchor="ctr"/>
                </a:tc>
                <a:extLst>
                  <a:ext uri="{0D108BD9-81ED-4DB2-BD59-A6C34878D82A}">
                    <a16:rowId xmlns:a16="http://schemas.microsoft.com/office/drawing/2014/main" val="2045006214"/>
                  </a:ext>
                </a:extLst>
              </a:tr>
              <a:tr h="218812">
                <a:tc>
                  <a:txBody>
                    <a:bodyPr/>
                    <a:lstStyle/>
                    <a:p>
                      <a:pPr algn="ctr" fontAlgn="ctr"/>
                      <a:r>
                        <a:rPr lang="en-US" sz="600" b="0" i="0" u="none" strike="noStrike" dirty="0">
                          <a:solidFill>
                            <a:schemeClr val="tx2"/>
                          </a:solidFill>
                          <a:effectLst/>
                          <a:latin typeface="Arial" panose="020B0604020202020204" pitchFamily="34" charset="0"/>
                          <a:cs typeface="Arial" panose="020B0604020202020204" pitchFamily="34" charset="0"/>
                        </a:rPr>
                        <a:t>OID111</a:t>
                      </a:r>
                    </a:p>
                  </a:txBody>
                  <a:tcPr marL="4032" marR="4032" marT="4032" marB="0" anchor="ctr"/>
                </a:tc>
                <a:tc>
                  <a:txBody>
                    <a:bodyPr/>
                    <a:lstStyle/>
                    <a:p>
                      <a:pPr algn="ctr" fontAlgn="ctr"/>
                      <a:r>
                        <a:rPr lang="en-US" sz="600" b="0" i="0" u="none" strike="noStrike" dirty="0">
                          <a:solidFill>
                            <a:schemeClr val="tx2"/>
                          </a:solidFill>
                          <a:effectLst/>
                          <a:latin typeface="Arial" panose="020B0604020202020204" pitchFamily="34" charset="0"/>
                          <a:cs typeface="Arial" panose="020B0604020202020204" pitchFamily="34" charset="0"/>
                        </a:rPr>
                        <a:t>1</a:t>
                      </a:r>
                    </a:p>
                  </a:txBody>
                  <a:tcPr marL="4032" marR="4032" marT="4032" marB="0" anchor="ctr"/>
                </a:tc>
                <a:extLst>
                  <a:ext uri="{0D108BD9-81ED-4DB2-BD59-A6C34878D82A}">
                    <a16:rowId xmlns:a16="http://schemas.microsoft.com/office/drawing/2014/main" val="2108606038"/>
                  </a:ext>
                </a:extLst>
              </a:tr>
            </a:tbl>
          </a:graphicData>
        </a:graphic>
      </p:graphicFrame>
      <p:sp>
        <p:nvSpPr>
          <p:cNvPr id="45" name="Arrow: Down 44">
            <a:extLst>
              <a:ext uri="{FF2B5EF4-FFF2-40B4-BE49-F238E27FC236}">
                <a16:creationId xmlns:a16="http://schemas.microsoft.com/office/drawing/2014/main" id="{56B8524B-41EC-4C79-8B0B-DCB327EB0A0A}"/>
              </a:ext>
            </a:extLst>
          </p:cNvPr>
          <p:cNvSpPr/>
          <p:nvPr/>
        </p:nvSpPr>
        <p:spPr>
          <a:xfrm>
            <a:off x="6882159" y="4131994"/>
            <a:ext cx="144966" cy="156118"/>
          </a:xfrm>
          <a:prstGeom prst="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2" descr="Data Sources for Insider Threat Detection [44]">
            <a:extLst>
              <a:ext uri="{FF2B5EF4-FFF2-40B4-BE49-F238E27FC236}">
                <a16:creationId xmlns:a16="http://schemas.microsoft.com/office/drawing/2014/main" id="{4CB45DC8-F9C3-496C-83ED-05E734B80E28}"/>
              </a:ext>
            </a:extLst>
          </p:cNvPr>
          <p:cNvSpPr>
            <a:spLocks noChangeAspect="1" noChangeArrowheads="1"/>
          </p:cNvSpPr>
          <p:nvPr/>
        </p:nvSpPr>
        <p:spPr bwMode="auto">
          <a:xfrm>
            <a:off x="6573141" y="34033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AutoShape 4" descr="https://www.researchgate.net/profile/Georgeta_Catescu/publication/341103351/figure/fig3/AS:886738146840585@1588426257678/Data-Sources-for-Insider-Threat-Detection-44.jpg">
            <a:extLst>
              <a:ext uri="{FF2B5EF4-FFF2-40B4-BE49-F238E27FC236}">
                <a16:creationId xmlns:a16="http://schemas.microsoft.com/office/drawing/2014/main" id="{64F60219-C0A0-4D8C-8934-241050212B31}"/>
              </a:ext>
            </a:extLst>
          </p:cNvPr>
          <p:cNvSpPr>
            <a:spLocks noChangeAspect="1" noChangeArrowheads="1"/>
          </p:cNvSpPr>
          <p:nvPr/>
        </p:nvSpPr>
        <p:spPr bwMode="auto">
          <a:xfrm>
            <a:off x="6573141" y="35557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0F6E2755-C405-44B2-A7A4-2C03255D991A}"/>
              </a:ext>
            </a:extLst>
          </p:cNvPr>
          <p:cNvGrpSpPr/>
          <p:nvPr/>
        </p:nvGrpSpPr>
        <p:grpSpPr>
          <a:xfrm>
            <a:off x="6004431" y="1643282"/>
            <a:ext cx="255198" cy="246221"/>
            <a:chOff x="1633049" y="1802410"/>
            <a:chExt cx="255198" cy="246221"/>
          </a:xfrm>
        </p:grpSpPr>
        <p:sp>
          <p:nvSpPr>
            <p:cNvPr id="55" name="Oval 54">
              <a:extLst>
                <a:ext uri="{FF2B5EF4-FFF2-40B4-BE49-F238E27FC236}">
                  <a16:creationId xmlns:a16="http://schemas.microsoft.com/office/drawing/2014/main" id="{630F9D4A-A877-48AE-9C0B-5F2BD6D971A0}"/>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D80FD8B-830A-40A7-99AD-9A752CBEC574}"/>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1</a:t>
              </a:r>
            </a:p>
          </p:txBody>
        </p:sp>
      </p:grpSp>
      <p:grpSp>
        <p:nvGrpSpPr>
          <p:cNvPr id="57" name="Group 56">
            <a:extLst>
              <a:ext uri="{FF2B5EF4-FFF2-40B4-BE49-F238E27FC236}">
                <a16:creationId xmlns:a16="http://schemas.microsoft.com/office/drawing/2014/main" id="{F854FC89-2C13-45D9-857F-0E6E9AF1FB80}"/>
              </a:ext>
            </a:extLst>
          </p:cNvPr>
          <p:cNvGrpSpPr/>
          <p:nvPr/>
        </p:nvGrpSpPr>
        <p:grpSpPr>
          <a:xfrm>
            <a:off x="6004431" y="4311840"/>
            <a:ext cx="255198" cy="246221"/>
            <a:chOff x="1633049" y="1802410"/>
            <a:chExt cx="255198" cy="246221"/>
          </a:xfrm>
        </p:grpSpPr>
        <p:sp>
          <p:nvSpPr>
            <p:cNvPr id="58" name="Oval 57">
              <a:extLst>
                <a:ext uri="{FF2B5EF4-FFF2-40B4-BE49-F238E27FC236}">
                  <a16:creationId xmlns:a16="http://schemas.microsoft.com/office/drawing/2014/main" id="{AC4291E0-0C7E-4BAF-8C73-133F15E23AD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82485FE-5E26-41E3-9986-B200F5DE586E}"/>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3</a:t>
              </a:r>
            </a:p>
          </p:txBody>
        </p:sp>
      </p:grpSp>
      <p:grpSp>
        <p:nvGrpSpPr>
          <p:cNvPr id="60" name="Group 59">
            <a:extLst>
              <a:ext uri="{FF2B5EF4-FFF2-40B4-BE49-F238E27FC236}">
                <a16:creationId xmlns:a16="http://schemas.microsoft.com/office/drawing/2014/main" id="{6DB70EAF-BA49-4A05-841E-0CF91F2317D5}"/>
              </a:ext>
            </a:extLst>
          </p:cNvPr>
          <p:cNvGrpSpPr/>
          <p:nvPr/>
        </p:nvGrpSpPr>
        <p:grpSpPr>
          <a:xfrm>
            <a:off x="6004431" y="2638207"/>
            <a:ext cx="255198" cy="246221"/>
            <a:chOff x="1633049" y="1802410"/>
            <a:chExt cx="255198" cy="246221"/>
          </a:xfrm>
        </p:grpSpPr>
        <p:sp>
          <p:nvSpPr>
            <p:cNvPr id="61" name="Oval 60">
              <a:extLst>
                <a:ext uri="{FF2B5EF4-FFF2-40B4-BE49-F238E27FC236}">
                  <a16:creationId xmlns:a16="http://schemas.microsoft.com/office/drawing/2014/main" id="{F7C7863F-B2CE-4AE2-9F73-5868739AC914}"/>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DFE0177-57B3-4AB5-AED7-3F92541ACF80}"/>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2</a:t>
              </a:r>
            </a:p>
          </p:txBody>
        </p:sp>
      </p:grpSp>
      <p:sp>
        <p:nvSpPr>
          <p:cNvPr id="63" name="Rectangle 62">
            <a:extLst>
              <a:ext uri="{FF2B5EF4-FFF2-40B4-BE49-F238E27FC236}">
                <a16:creationId xmlns:a16="http://schemas.microsoft.com/office/drawing/2014/main" id="{5F87D847-EE28-436D-B1A5-D3557E9310C3}"/>
              </a:ext>
            </a:extLst>
          </p:cNvPr>
          <p:cNvSpPr/>
          <p:nvPr/>
        </p:nvSpPr>
        <p:spPr>
          <a:xfrm>
            <a:off x="5692118" y="4523820"/>
            <a:ext cx="580443" cy="215444"/>
          </a:xfrm>
          <a:prstGeom prst="rect">
            <a:avLst/>
          </a:prstGeom>
        </p:spPr>
        <p:txBody>
          <a:bodyPr wrap="square">
            <a:spAutoFit/>
          </a:bodyPr>
          <a:lstStyle/>
          <a:p>
            <a:r>
              <a:rPr lang="en-US" sz="800" b="1" dirty="0">
                <a:latin typeface="Arial" panose="020B0604020202020204" pitchFamily="34" charset="0"/>
                <a:cs typeface="Arial" panose="020B0604020202020204" pitchFamily="34" charset="0"/>
              </a:rPr>
              <a:t>Results</a:t>
            </a:r>
          </a:p>
        </p:txBody>
      </p:sp>
      <p:sp>
        <p:nvSpPr>
          <p:cNvPr id="64" name="Rectangle 63">
            <a:extLst>
              <a:ext uri="{FF2B5EF4-FFF2-40B4-BE49-F238E27FC236}">
                <a16:creationId xmlns:a16="http://schemas.microsoft.com/office/drawing/2014/main" id="{D40FD582-2A0C-4DF4-A803-FD7858C71905}"/>
              </a:ext>
            </a:extLst>
          </p:cNvPr>
          <p:cNvSpPr/>
          <p:nvPr/>
        </p:nvSpPr>
        <p:spPr>
          <a:xfrm>
            <a:off x="395288" y="4191142"/>
            <a:ext cx="797892"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Results</a:t>
            </a:r>
          </a:p>
        </p:txBody>
      </p:sp>
      <p:sp>
        <p:nvSpPr>
          <p:cNvPr id="76" name="Rectangle 75">
            <a:extLst>
              <a:ext uri="{FF2B5EF4-FFF2-40B4-BE49-F238E27FC236}">
                <a16:creationId xmlns:a16="http://schemas.microsoft.com/office/drawing/2014/main" id="{65AF6C17-AD58-4EA6-BF3A-2C2245A060D8}"/>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77" name="Rectangle 76">
            <a:extLst>
              <a:ext uri="{FF2B5EF4-FFF2-40B4-BE49-F238E27FC236}">
                <a16:creationId xmlns:a16="http://schemas.microsoft.com/office/drawing/2014/main" id="{8FBD7768-F212-4F13-AC85-664846404E59}"/>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78" name="Rectangle 77">
            <a:extLst>
              <a:ext uri="{FF2B5EF4-FFF2-40B4-BE49-F238E27FC236}">
                <a16:creationId xmlns:a16="http://schemas.microsoft.com/office/drawing/2014/main" id="{7B308FF3-1E3A-47DC-ACD2-D8782A4BEC9F}"/>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79" name="Rectangle 78">
            <a:extLst>
              <a:ext uri="{FF2B5EF4-FFF2-40B4-BE49-F238E27FC236}">
                <a16:creationId xmlns:a16="http://schemas.microsoft.com/office/drawing/2014/main" id="{606D93AA-7BB0-4720-A20E-6F9E68425630}"/>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635053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9F4DD9B-D3BE-488B-B28B-AE92D676D205}"/>
              </a:ext>
            </a:extLst>
          </p:cNvPr>
          <p:cNvPicPr>
            <a:picLocks noChangeAspect="1"/>
          </p:cNvPicPr>
          <p:nvPr/>
        </p:nvPicPr>
        <p:blipFill rotWithShape="1">
          <a:blip r:embed="rId2"/>
          <a:srcRect t="55421"/>
          <a:stretch/>
        </p:blipFill>
        <p:spPr>
          <a:xfrm>
            <a:off x="6477375" y="3550245"/>
            <a:ext cx="2137628" cy="1290043"/>
          </a:xfrm>
          <a:prstGeom prst="rect">
            <a:avLst/>
          </a:prstGeom>
        </p:spPr>
      </p:pic>
      <p:pic>
        <p:nvPicPr>
          <p:cNvPr id="28" name="Picture 27">
            <a:extLst>
              <a:ext uri="{FF2B5EF4-FFF2-40B4-BE49-F238E27FC236}">
                <a16:creationId xmlns:a16="http://schemas.microsoft.com/office/drawing/2014/main" id="{A61D6C0C-80E5-4123-AE6F-AAC8B00965C4}"/>
              </a:ext>
            </a:extLst>
          </p:cNvPr>
          <p:cNvPicPr>
            <a:picLocks noChangeAspect="1"/>
          </p:cNvPicPr>
          <p:nvPr/>
        </p:nvPicPr>
        <p:blipFill rotWithShape="1">
          <a:blip r:embed="rId2"/>
          <a:srcRect t="12901" b="44294"/>
          <a:stretch/>
        </p:blipFill>
        <p:spPr>
          <a:xfrm>
            <a:off x="4420030" y="3601568"/>
            <a:ext cx="2137628" cy="1238720"/>
          </a:xfrm>
          <a:prstGeom prst="rect">
            <a:avLst/>
          </a:prstGeom>
        </p:spPr>
      </p:pic>
      <p:sp>
        <p:nvSpPr>
          <p:cNvPr id="2" name="Title 1"/>
          <p:cNvSpPr>
            <a:spLocks noGrp="1"/>
          </p:cNvSpPr>
          <p:nvPr>
            <p:ph type="title"/>
          </p:nvPr>
        </p:nvSpPr>
        <p:spPr/>
        <p:txBody>
          <a:bodyPr/>
          <a:lstStyle/>
          <a:p>
            <a:r>
              <a:rPr lang="en-US" b="1" dirty="0"/>
              <a:t>Literature Review  </a:t>
            </a:r>
            <a:br>
              <a:rPr lang="en-US" b="1" dirty="0"/>
            </a:br>
            <a:r>
              <a:rPr lang="en-US" dirty="0"/>
              <a:t>Sequence-based methods</a:t>
            </a:r>
            <a:endParaRPr lang="en-US" baseline="30000" dirty="0"/>
          </a:p>
        </p:txBody>
      </p:sp>
      <p:sp>
        <p:nvSpPr>
          <p:cNvPr id="4" name="Rectangle 3">
            <a:extLst>
              <a:ext uri="{FF2B5EF4-FFF2-40B4-BE49-F238E27FC236}">
                <a16:creationId xmlns:a16="http://schemas.microsoft.com/office/drawing/2014/main" id="{AB1B40C6-8ADB-4967-AA61-130F0ED65099}"/>
              </a:ext>
            </a:extLst>
          </p:cNvPr>
          <p:cNvSpPr/>
          <p:nvPr/>
        </p:nvSpPr>
        <p:spPr>
          <a:xfrm>
            <a:off x="1045872" y="4828498"/>
            <a:ext cx="3670591" cy="323165"/>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Against Insider Threats with Hybrid Anomaly Detection with Local-Feature Autoencoder and Global Statistics (LAGS)</a:t>
            </a:r>
          </a:p>
          <a:p>
            <a:r>
              <a:rPr lang="en-US" sz="500" dirty="0">
                <a:latin typeface="Arial" panose="020B0604020202020204" pitchFamily="34" charset="0"/>
                <a:cs typeface="Arial" panose="020B0604020202020204" pitchFamily="34" charset="0"/>
              </a:rPr>
              <a:t>[2] Detecting and Preventing Cyber Insider Threats: A Survey</a:t>
            </a:r>
          </a:p>
          <a:p>
            <a:r>
              <a:rPr lang="en-US" sz="500" dirty="0">
                <a:latin typeface="Arial" panose="020B0604020202020204" pitchFamily="34" charset="0"/>
                <a:cs typeface="Arial" panose="020B0604020202020204" pitchFamily="34" charset="0"/>
              </a:rPr>
              <a:t>[3] Detecting insider theft of trade secrets, D. Caputo, et. al.</a:t>
            </a:r>
          </a:p>
        </p:txBody>
      </p:sp>
      <p:sp>
        <p:nvSpPr>
          <p:cNvPr id="3" name="AutoShape 2" descr="Data Sources for Insider Threat Detection [44]">
            <a:extLst>
              <a:ext uri="{FF2B5EF4-FFF2-40B4-BE49-F238E27FC236}">
                <a16:creationId xmlns:a16="http://schemas.microsoft.com/office/drawing/2014/main" id="{AFF70D06-CC8C-43C4-AD1F-09DD56B7FF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researchgate.net/profile/Georgeta_Catescu/publication/341103351/figure/fig3/AS:886738146840585@1588426257678/Data-Sources-for-Insider-Threat-Detection-44.jpg">
            <a:extLst>
              <a:ext uri="{FF2B5EF4-FFF2-40B4-BE49-F238E27FC236}">
                <a16:creationId xmlns:a16="http://schemas.microsoft.com/office/drawing/2014/main" id="{D04402B1-571D-4E9D-81B9-1ACD8E57E4F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6C3AE77-7DA8-49DF-9A3B-77992BBFA3A3}"/>
              </a:ext>
            </a:extLst>
          </p:cNvPr>
          <p:cNvSpPr/>
          <p:nvPr/>
        </p:nvSpPr>
        <p:spPr>
          <a:xfrm>
            <a:off x="395288" y="666750"/>
            <a:ext cx="4032250" cy="4108817"/>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Main idea</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Host-based analytics / behavioral analysis: </a:t>
            </a:r>
            <a:r>
              <a:rPr lang="en-US" sz="900" dirty="0">
                <a:solidFill>
                  <a:schemeClr val="tx2"/>
                </a:solidFill>
                <a:latin typeface="Arial" panose="020B0604020202020204" pitchFamily="34" charset="0"/>
                <a:cs typeface="Arial" panose="020B0604020202020204" pitchFamily="34" charset="0"/>
              </a:rPr>
              <a:t>model the sequences of user actions and employ them to detect unusual sequences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Analyze system calls (OS), shell command lines (application-level), keystroke/mouse dynamics, *nix syslog, Windows logs, etc. </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Data captures how a host behaves and the human interactive behavior with the host</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indent="-342900"/>
            <a:r>
              <a:rPr lang="en-US" sz="900" b="1" dirty="0">
                <a:solidFill>
                  <a:srgbClr val="111111"/>
                </a:solidFill>
                <a:latin typeface="Arial" panose="020B0604020202020204" pitchFamily="34" charset="0"/>
                <a:cs typeface="Arial" panose="020B0604020202020204" pitchFamily="34" charset="0"/>
              </a:rPr>
              <a:t>Techniques</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Hidden Markov Model (HMM).</a:t>
            </a:r>
            <a:r>
              <a:rPr lang="en-US" sz="900" dirty="0">
                <a:solidFill>
                  <a:srgbClr val="111111"/>
                </a:solidFill>
                <a:latin typeface="Arial" panose="020B0604020202020204" pitchFamily="34" charset="0"/>
                <a:cs typeface="Arial" panose="020B0604020202020204" pitchFamily="34" charset="0"/>
              </a:rPr>
              <a:t> Rashid et. al. [1]</a:t>
            </a:r>
          </a:p>
          <a:p>
            <a:pPr marL="228600" lvl="1" indent="-114300">
              <a:buFont typeface="Arial" panose="020B0604020202020204" pitchFamily="34" charset="0"/>
              <a:buChar char="•"/>
            </a:pPr>
            <a:r>
              <a:rPr lang="en-US" sz="900" u="sng" dirty="0">
                <a:solidFill>
                  <a:srgbClr val="111111"/>
                </a:solidFill>
                <a:latin typeface="Arial" panose="020B0604020202020204" pitchFamily="34" charset="0"/>
                <a:cs typeface="Arial" panose="020B0604020202020204" pitchFamily="34" charset="0"/>
              </a:rPr>
              <a:t>7 event types; Training: 5 weeks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Logs: login/logoff, web access, USB connection, and email</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RNN autoencoder model. </a:t>
            </a:r>
            <a:r>
              <a:rPr lang="en-US" sz="900" dirty="0">
                <a:solidFill>
                  <a:srgbClr val="111111"/>
                </a:solidFill>
                <a:latin typeface="Arial" panose="020B0604020202020204" pitchFamily="34" charset="0"/>
                <a:cs typeface="Arial" panose="020B0604020202020204" pitchFamily="34" charset="0"/>
              </a:rPr>
              <a:t>Ha et. al. (same method as Rashid et. al.) [1]</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S</a:t>
            </a:r>
            <a:r>
              <a:rPr lang="en-US" sz="900" dirty="0">
                <a:latin typeface="Arial" panose="020B0604020202020204" pitchFamily="34" charset="0"/>
                <a:cs typeface="Arial" panose="020B0604020202020204" pitchFamily="34" charset="0"/>
              </a:rPr>
              <a:t>plit sequences into small fixed-size sequences</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Model clearly outperforms HMM-based models</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Stacked LSTM models. </a:t>
            </a:r>
            <a:r>
              <a:rPr lang="en-US" sz="900" dirty="0" err="1">
                <a:latin typeface="Arial" panose="020B0604020202020204" pitchFamily="34" charset="0"/>
                <a:cs typeface="Arial" panose="020B0604020202020204" pitchFamily="34" charset="0"/>
              </a:rPr>
              <a:t>Tuor</a:t>
            </a:r>
            <a:r>
              <a:rPr lang="en-US" sz="900" dirty="0">
                <a:latin typeface="Arial" panose="020B0604020202020204" pitchFamily="34" charset="0"/>
                <a:cs typeface="Arial" panose="020B0604020202020204" pitchFamily="34" charset="0"/>
              </a:rPr>
              <a:t> et. al.</a:t>
            </a:r>
            <a:r>
              <a:rPr lang="en-US" sz="900" dirty="0">
                <a:solidFill>
                  <a:srgbClr val="111111"/>
                </a:solidFill>
                <a:latin typeface="Arial" panose="020B0604020202020204" pitchFamily="34" charset="0"/>
                <a:cs typeface="Arial" panose="020B0604020202020204" pitchFamily="34" charset="0"/>
              </a:rPr>
              <a:t> [1]</a:t>
            </a:r>
            <a:endParaRPr lang="en-US" sz="900" dirty="0">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u="sng" dirty="0">
                <a:latin typeface="Arial" panose="020B0604020202020204" pitchFamily="34" charset="0"/>
                <a:cs typeface="Arial" panose="020B0604020202020204" pitchFamily="34" charset="0"/>
              </a:rPr>
              <a:t>408 event types</a:t>
            </a:r>
            <a:r>
              <a:rPr lang="en-US" sz="900" dirty="0">
                <a:latin typeface="Arial" panose="020B0604020202020204" pitchFamily="34" charset="0"/>
                <a:cs typeface="Arial" panose="020B0604020202020204" pitchFamily="34" charset="0"/>
              </a:rPr>
              <a:t> (usage time, email attachments, file operations (e.g., reading, writing, copying, and deletion)</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LSTM models and CNN models. </a:t>
            </a:r>
            <a:r>
              <a:rPr lang="en-US" sz="900" dirty="0">
                <a:latin typeface="Arial" panose="020B0604020202020204" pitchFamily="34" charset="0"/>
                <a:cs typeface="Arial" panose="020B0604020202020204" pitchFamily="34" charset="0"/>
              </a:rPr>
              <a:t>Yuan et. al. </a:t>
            </a:r>
            <a:r>
              <a:rPr lang="en-US" sz="900" dirty="0">
                <a:solidFill>
                  <a:srgbClr val="111111"/>
                </a:solidFill>
                <a:latin typeface="Arial" panose="020B0604020202020204" pitchFamily="34" charset="0"/>
                <a:cs typeface="Arial" panose="020B0604020202020204" pitchFamily="34" charset="0"/>
              </a:rPr>
              <a:t>[1]</a:t>
            </a:r>
            <a:endParaRPr lang="en-US" sz="900" dirty="0">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u="sng" dirty="0">
                <a:latin typeface="Arial" panose="020B0604020202020204" pitchFamily="34" charset="0"/>
                <a:cs typeface="Arial" panose="020B0604020202020204" pitchFamily="34" charset="0"/>
              </a:rPr>
              <a:t>16 events types</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LSTM with CNN model: AUC = 0.9449 (best)</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Seq2seq learning model</a:t>
            </a:r>
            <a:r>
              <a:rPr lang="en-US" sz="900" dirty="0">
                <a:latin typeface="Arial" panose="020B0604020202020204" pitchFamily="34" charset="0"/>
                <a:cs typeface="Arial" panose="020B0604020202020204" pitchFamily="34" charset="0"/>
              </a:rPr>
              <a:t>. Jang, et al. [1]</a:t>
            </a:r>
          </a:p>
          <a:p>
            <a:pPr marL="228600" lvl="1" indent="-114300">
              <a:buFont typeface="Arial" panose="020B0604020202020204" pitchFamily="34" charset="0"/>
              <a:buChar char="•"/>
            </a:pPr>
            <a:r>
              <a:rPr lang="en-US" sz="900" u="sng" dirty="0">
                <a:latin typeface="Arial" panose="020B0604020202020204" pitchFamily="34" charset="0"/>
                <a:cs typeface="Arial" panose="020B0604020202020204" pitchFamily="34" charset="0"/>
              </a:rPr>
              <a:t>7 event types; Training: 60 days</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Use attention mechanism</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Introduce standard deviation factors to estimate each event’s global characteristics</a:t>
            </a:r>
          </a:p>
          <a:p>
            <a:pPr marL="114300" indent="-114300">
              <a:buFont typeface="Arial" panose="020B0604020202020204" pitchFamily="34" charset="0"/>
              <a:buChar char="•"/>
            </a:pPr>
            <a:r>
              <a:rPr lang="en-US" sz="900" dirty="0">
                <a:solidFill>
                  <a:schemeClr val="tx2"/>
                </a:solidFill>
                <a:latin typeface="Arial" panose="020B0604020202020204" pitchFamily="34" charset="0"/>
                <a:cs typeface="Arial" panose="020B0604020202020204" pitchFamily="34" charset="0"/>
              </a:rPr>
              <a:t>Bayesian Networks.</a:t>
            </a:r>
            <a:r>
              <a:rPr lang="en-US" sz="900" dirty="0">
                <a:solidFill>
                  <a:srgbClr val="111111"/>
                </a:solidFill>
                <a:latin typeface="Arial" panose="020B0604020202020204" pitchFamily="34" charset="0"/>
                <a:cs typeface="Arial" panose="020B0604020202020204" pitchFamily="34" charset="0"/>
              </a:rPr>
              <a:t> Caputo [3]</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Monitors user activities and indicating malicious activities</a:t>
            </a:r>
            <a:endParaRPr lang="en-US" sz="9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667BEA2-0881-4BA8-91FA-1CA7DC4139BC}"/>
              </a:ext>
            </a:extLst>
          </p:cNvPr>
          <p:cNvSpPr txBox="1"/>
          <p:nvPr/>
        </p:nvSpPr>
        <p:spPr>
          <a:xfrm>
            <a:off x="8235430" y="4223989"/>
            <a:ext cx="569387" cy="276999"/>
          </a:xfrm>
          <a:prstGeom prst="rect">
            <a:avLst/>
          </a:prstGeom>
          <a:noFill/>
        </p:spPr>
        <p:txBody>
          <a:bodyPr wrap="none" rtlCol="0">
            <a:spAutoFit/>
          </a:bodyPr>
          <a:lstStyle/>
          <a:p>
            <a:pPr algn="ctr"/>
            <a:r>
              <a:rPr lang="en-US" sz="600" b="1" dirty="0">
                <a:solidFill>
                  <a:schemeClr val="tx2"/>
                </a:solidFill>
                <a:latin typeface="Arial" panose="020B0604020202020204" pitchFamily="34" charset="0"/>
                <a:cs typeface="Arial" panose="020B0604020202020204" pitchFamily="34" charset="0"/>
              </a:rPr>
              <a:t>Sequence </a:t>
            </a:r>
          </a:p>
          <a:p>
            <a:pPr algn="ctr"/>
            <a:r>
              <a:rPr lang="en-US" sz="600" b="1" dirty="0">
                <a:solidFill>
                  <a:schemeClr val="tx2"/>
                </a:solidFill>
                <a:latin typeface="Arial" panose="020B0604020202020204" pitchFamily="34" charset="0"/>
                <a:cs typeface="Arial" panose="020B0604020202020204" pitchFamily="34" charset="0"/>
              </a:rPr>
              <a:t>Encoding </a:t>
            </a:r>
            <a:endParaRPr lang="en-US" sz="1400" b="1" dirty="0"/>
          </a:p>
        </p:txBody>
      </p:sp>
      <p:sp>
        <p:nvSpPr>
          <p:cNvPr id="21" name="TextBox 20">
            <a:extLst>
              <a:ext uri="{FF2B5EF4-FFF2-40B4-BE49-F238E27FC236}">
                <a16:creationId xmlns:a16="http://schemas.microsoft.com/office/drawing/2014/main" id="{8F9EE722-C14C-490C-97F3-464E274C57F9}"/>
              </a:ext>
            </a:extLst>
          </p:cNvPr>
          <p:cNvSpPr txBox="1"/>
          <p:nvPr/>
        </p:nvSpPr>
        <p:spPr>
          <a:xfrm>
            <a:off x="7486555" y="3550828"/>
            <a:ext cx="553357" cy="276999"/>
          </a:xfrm>
          <a:prstGeom prst="rect">
            <a:avLst/>
          </a:prstGeom>
          <a:noFill/>
        </p:spPr>
        <p:txBody>
          <a:bodyPr wrap="none" rtlCol="0">
            <a:spAutoFit/>
          </a:bodyPr>
          <a:lstStyle/>
          <a:p>
            <a:pPr algn="ctr"/>
            <a:r>
              <a:rPr lang="en-US" sz="600" b="1" dirty="0">
                <a:solidFill>
                  <a:schemeClr val="tx2"/>
                </a:solidFill>
                <a:latin typeface="Arial" panose="020B0604020202020204" pitchFamily="34" charset="0"/>
                <a:cs typeface="Arial" panose="020B0604020202020204" pitchFamily="34" charset="0"/>
              </a:rPr>
              <a:t>Action</a:t>
            </a:r>
          </a:p>
          <a:p>
            <a:pPr algn="ctr"/>
            <a:r>
              <a:rPr lang="en-US" sz="600" b="1" dirty="0">
                <a:solidFill>
                  <a:schemeClr val="tx2"/>
                </a:solidFill>
                <a:latin typeface="Arial" panose="020B0604020202020204" pitchFamily="34" charset="0"/>
                <a:cs typeface="Arial" panose="020B0604020202020204" pitchFamily="34" charset="0"/>
              </a:rPr>
              <a:t>Encoding </a:t>
            </a:r>
            <a:endParaRPr lang="en-US" sz="1400" b="1" dirty="0"/>
          </a:p>
        </p:txBody>
      </p:sp>
      <p:grpSp>
        <p:nvGrpSpPr>
          <p:cNvPr id="22" name="Group 21">
            <a:extLst>
              <a:ext uri="{FF2B5EF4-FFF2-40B4-BE49-F238E27FC236}">
                <a16:creationId xmlns:a16="http://schemas.microsoft.com/office/drawing/2014/main" id="{12684D46-B2DD-4526-969C-9CD2668BA812}"/>
              </a:ext>
            </a:extLst>
          </p:cNvPr>
          <p:cNvGrpSpPr/>
          <p:nvPr/>
        </p:nvGrpSpPr>
        <p:grpSpPr>
          <a:xfrm>
            <a:off x="8158481" y="4127277"/>
            <a:ext cx="229550" cy="200055"/>
            <a:chOff x="5856864" y="98249"/>
            <a:chExt cx="229550" cy="200055"/>
          </a:xfrm>
        </p:grpSpPr>
        <p:sp>
          <p:nvSpPr>
            <p:cNvPr id="23" name="Oval 22">
              <a:extLst>
                <a:ext uri="{FF2B5EF4-FFF2-40B4-BE49-F238E27FC236}">
                  <a16:creationId xmlns:a16="http://schemas.microsoft.com/office/drawing/2014/main" id="{8228A59F-C36A-4864-8B57-37BA375B39E8}"/>
                </a:ext>
              </a:extLst>
            </p:cNvPr>
            <p:cNvSpPr/>
            <p:nvPr/>
          </p:nvSpPr>
          <p:spPr>
            <a:xfrm>
              <a:off x="5908876" y="133109"/>
              <a:ext cx="130336" cy="130336"/>
            </a:xfrm>
            <a:prstGeom prst="ellipse">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Rectangle 23">
              <a:extLst>
                <a:ext uri="{FF2B5EF4-FFF2-40B4-BE49-F238E27FC236}">
                  <a16:creationId xmlns:a16="http://schemas.microsoft.com/office/drawing/2014/main" id="{62C34CB8-DFCF-4B54-B4FB-D2B35F4D8EEF}"/>
                </a:ext>
              </a:extLst>
            </p:cNvPr>
            <p:cNvSpPr/>
            <p:nvPr/>
          </p:nvSpPr>
          <p:spPr>
            <a:xfrm>
              <a:off x="5856864" y="98249"/>
              <a:ext cx="229550" cy="200055"/>
            </a:xfrm>
            <a:prstGeom prst="rect">
              <a:avLst/>
            </a:prstGeom>
          </p:spPr>
          <p:txBody>
            <a:bodyPr wrap="none">
              <a:spAutoFit/>
            </a:bodyPr>
            <a:lstStyle/>
            <a:p>
              <a:r>
                <a:rPr lang="en-US" sz="700" b="1" dirty="0">
                  <a:solidFill>
                    <a:schemeClr val="bg1"/>
                  </a:solidFill>
                </a:rPr>
                <a:t>3</a:t>
              </a:r>
            </a:p>
          </p:txBody>
        </p:sp>
      </p:grpSp>
      <p:grpSp>
        <p:nvGrpSpPr>
          <p:cNvPr id="25" name="Group 24">
            <a:extLst>
              <a:ext uri="{FF2B5EF4-FFF2-40B4-BE49-F238E27FC236}">
                <a16:creationId xmlns:a16="http://schemas.microsoft.com/office/drawing/2014/main" id="{A0488A4E-A611-4EE5-8765-FDADB683A27E}"/>
              </a:ext>
            </a:extLst>
          </p:cNvPr>
          <p:cNvGrpSpPr/>
          <p:nvPr/>
        </p:nvGrpSpPr>
        <p:grpSpPr>
          <a:xfrm>
            <a:off x="7918289" y="3724568"/>
            <a:ext cx="229550" cy="200055"/>
            <a:chOff x="5856864" y="98249"/>
            <a:chExt cx="229550" cy="200055"/>
          </a:xfrm>
        </p:grpSpPr>
        <p:sp>
          <p:nvSpPr>
            <p:cNvPr id="26" name="Oval 25">
              <a:extLst>
                <a:ext uri="{FF2B5EF4-FFF2-40B4-BE49-F238E27FC236}">
                  <a16:creationId xmlns:a16="http://schemas.microsoft.com/office/drawing/2014/main" id="{BEF2B56A-7D3E-4D7D-AF94-2CC0F7B43CC1}"/>
                </a:ext>
              </a:extLst>
            </p:cNvPr>
            <p:cNvSpPr/>
            <p:nvPr/>
          </p:nvSpPr>
          <p:spPr>
            <a:xfrm>
              <a:off x="5908876" y="133109"/>
              <a:ext cx="130336" cy="130336"/>
            </a:xfrm>
            <a:prstGeom prst="ellipse">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7" name="Rectangle 26">
              <a:extLst>
                <a:ext uri="{FF2B5EF4-FFF2-40B4-BE49-F238E27FC236}">
                  <a16:creationId xmlns:a16="http://schemas.microsoft.com/office/drawing/2014/main" id="{EC1FF1A1-E40B-45D4-B98A-679CB5DDB07D}"/>
                </a:ext>
              </a:extLst>
            </p:cNvPr>
            <p:cNvSpPr/>
            <p:nvPr/>
          </p:nvSpPr>
          <p:spPr>
            <a:xfrm>
              <a:off x="5856864" y="98249"/>
              <a:ext cx="229550" cy="200055"/>
            </a:xfrm>
            <a:prstGeom prst="rect">
              <a:avLst/>
            </a:prstGeom>
          </p:spPr>
          <p:txBody>
            <a:bodyPr wrap="none">
              <a:spAutoFit/>
            </a:bodyPr>
            <a:lstStyle/>
            <a:p>
              <a:r>
                <a:rPr lang="en-US" sz="700" b="1" dirty="0">
                  <a:solidFill>
                    <a:schemeClr val="bg1"/>
                  </a:solidFill>
                </a:rPr>
                <a:t>2</a:t>
              </a:r>
            </a:p>
          </p:txBody>
        </p:sp>
      </p:grpSp>
      <p:sp>
        <p:nvSpPr>
          <p:cNvPr id="29" name="TextBox 28">
            <a:extLst>
              <a:ext uri="{FF2B5EF4-FFF2-40B4-BE49-F238E27FC236}">
                <a16:creationId xmlns:a16="http://schemas.microsoft.com/office/drawing/2014/main" id="{8D8E423A-63BF-416D-BD8B-461BE26A37A3}"/>
              </a:ext>
            </a:extLst>
          </p:cNvPr>
          <p:cNvSpPr txBox="1"/>
          <p:nvPr/>
        </p:nvSpPr>
        <p:spPr>
          <a:xfrm>
            <a:off x="8097935" y="4440161"/>
            <a:ext cx="617477" cy="184666"/>
          </a:xfrm>
          <a:prstGeom prst="rect">
            <a:avLst/>
          </a:prstGeom>
          <a:noFill/>
        </p:spPr>
        <p:txBody>
          <a:bodyPr wrap="none" rtlCol="0">
            <a:spAutoFit/>
          </a:bodyPr>
          <a:lstStyle/>
          <a:p>
            <a:pPr algn="ctr"/>
            <a:r>
              <a:rPr lang="en-US" sz="600" b="1" dirty="0">
                <a:solidFill>
                  <a:schemeClr val="tx2"/>
                </a:solidFill>
                <a:latin typeface="Arial" panose="020B0604020202020204" pitchFamily="34" charset="0"/>
                <a:cs typeface="Arial" panose="020B0604020202020204" pitchFamily="34" charset="0"/>
              </a:rPr>
              <a:t>Event types</a:t>
            </a:r>
            <a:endParaRPr lang="en-US" sz="1400" b="1" dirty="0"/>
          </a:p>
        </p:txBody>
      </p:sp>
      <p:grpSp>
        <p:nvGrpSpPr>
          <p:cNvPr id="30" name="Group 29">
            <a:extLst>
              <a:ext uri="{FF2B5EF4-FFF2-40B4-BE49-F238E27FC236}">
                <a16:creationId xmlns:a16="http://schemas.microsoft.com/office/drawing/2014/main" id="{09F76853-B1D8-4E95-B810-CD3E50F605E5}"/>
              </a:ext>
            </a:extLst>
          </p:cNvPr>
          <p:cNvGrpSpPr/>
          <p:nvPr/>
        </p:nvGrpSpPr>
        <p:grpSpPr>
          <a:xfrm>
            <a:off x="7955191" y="4437347"/>
            <a:ext cx="229550" cy="200055"/>
            <a:chOff x="5856864" y="98249"/>
            <a:chExt cx="229550" cy="200055"/>
          </a:xfrm>
        </p:grpSpPr>
        <p:sp>
          <p:nvSpPr>
            <p:cNvPr id="31" name="Oval 30">
              <a:extLst>
                <a:ext uri="{FF2B5EF4-FFF2-40B4-BE49-F238E27FC236}">
                  <a16:creationId xmlns:a16="http://schemas.microsoft.com/office/drawing/2014/main" id="{FE0F3873-1FDF-4623-AC52-1E392441035F}"/>
                </a:ext>
              </a:extLst>
            </p:cNvPr>
            <p:cNvSpPr/>
            <p:nvPr/>
          </p:nvSpPr>
          <p:spPr>
            <a:xfrm>
              <a:off x="5908876" y="133109"/>
              <a:ext cx="130336" cy="130336"/>
            </a:xfrm>
            <a:prstGeom prst="ellipse">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2" name="Rectangle 31">
              <a:extLst>
                <a:ext uri="{FF2B5EF4-FFF2-40B4-BE49-F238E27FC236}">
                  <a16:creationId xmlns:a16="http://schemas.microsoft.com/office/drawing/2014/main" id="{8C4F7DB3-9745-474F-81F4-C369DA048E81}"/>
                </a:ext>
              </a:extLst>
            </p:cNvPr>
            <p:cNvSpPr/>
            <p:nvPr/>
          </p:nvSpPr>
          <p:spPr>
            <a:xfrm>
              <a:off x="5856864" y="98249"/>
              <a:ext cx="229550" cy="200055"/>
            </a:xfrm>
            <a:prstGeom prst="rect">
              <a:avLst/>
            </a:prstGeom>
          </p:spPr>
          <p:txBody>
            <a:bodyPr wrap="none">
              <a:spAutoFit/>
            </a:bodyPr>
            <a:lstStyle/>
            <a:p>
              <a:r>
                <a:rPr lang="en-US" sz="700" b="1" dirty="0">
                  <a:solidFill>
                    <a:schemeClr val="bg1"/>
                  </a:solidFill>
                </a:rPr>
                <a:t>1</a:t>
              </a:r>
            </a:p>
          </p:txBody>
        </p:sp>
      </p:grpSp>
      <p:sp>
        <p:nvSpPr>
          <p:cNvPr id="33" name="Rectangle 32">
            <a:extLst>
              <a:ext uri="{FF2B5EF4-FFF2-40B4-BE49-F238E27FC236}">
                <a16:creationId xmlns:a16="http://schemas.microsoft.com/office/drawing/2014/main" id="{C537DFA5-8865-4559-9025-0B5F1EF7C78E}"/>
              </a:ext>
            </a:extLst>
          </p:cNvPr>
          <p:cNvSpPr/>
          <p:nvPr/>
        </p:nvSpPr>
        <p:spPr>
          <a:xfrm>
            <a:off x="4419600" y="4702460"/>
            <a:ext cx="281278"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[1]</a:t>
            </a:r>
          </a:p>
        </p:txBody>
      </p:sp>
      <p:pic>
        <p:nvPicPr>
          <p:cNvPr id="35" name="Picture 34">
            <a:extLst>
              <a:ext uri="{FF2B5EF4-FFF2-40B4-BE49-F238E27FC236}">
                <a16:creationId xmlns:a16="http://schemas.microsoft.com/office/drawing/2014/main" id="{D9D54DEA-ED3A-4692-A1CC-C30DB22BA1F2}"/>
              </a:ext>
            </a:extLst>
          </p:cNvPr>
          <p:cNvPicPr>
            <a:picLocks noChangeAspect="1"/>
          </p:cNvPicPr>
          <p:nvPr/>
        </p:nvPicPr>
        <p:blipFill>
          <a:blip r:embed="rId3"/>
          <a:stretch>
            <a:fillRect/>
          </a:stretch>
        </p:blipFill>
        <p:spPr>
          <a:xfrm>
            <a:off x="4901145" y="585671"/>
            <a:ext cx="3638040" cy="1390650"/>
          </a:xfrm>
          <a:prstGeom prst="rect">
            <a:avLst/>
          </a:prstGeom>
        </p:spPr>
      </p:pic>
      <p:sp>
        <p:nvSpPr>
          <p:cNvPr id="36" name="Rectangle 35">
            <a:extLst>
              <a:ext uri="{FF2B5EF4-FFF2-40B4-BE49-F238E27FC236}">
                <a16:creationId xmlns:a16="http://schemas.microsoft.com/office/drawing/2014/main" id="{2DC6D6D3-D7A5-4942-A429-72B79C9BB47D}"/>
              </a:ext>
            </a:extLst>
          </p:cNvPr>
          <p:cNvSpPr/>
          <p:nvPr/>
        </p:nvSpPr>
        <p:spPr>
          <a:xfrm>
            <a:off x="5615902" y="1053381"/>
            <a:ext cx="2181272" cy="10425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8CB702-3E3D-404E-82DE-4EF301B97695}"/>
              </a:ext>
            </a:extLst>
          </p:cNvPr>
          <p:cNvSpPr/>
          <p:nvPr/>
        </p:nvSpPr>
        <p:spPr>
          <a:xfrm>
            <a:off x="5619656" y="1241816"/>
            <a:ext cx="2181272" cy="10425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EC860F-E282-47A7-8241-0EE87FAFDCB6}"/>
              </a:ext>
            </a:extLst>
          </p:cNvPr>
          <p:cNvPicPr>
            <a:picLocks noChangeAspect="1"/>
          </p:cNvPicPr>
          <p:nvPr/>
        </p:nvPicPr>
        <p:blipFill rotWithShape="1">
          <a:blip r:embed="rId4"/>
          <a:srcRect l="22220"/>
          <a:stretch/>
        </p:blipFill>
        <p:spPr>
          <a:xfrm>
            <a:off x="6624316" y="1959642"/>
            <a:ext cx="2124397" cy="1579769"/>
          </a:xfrm>
          <a:prstGeom prst="rect">
            <a:avLst/>
          </a:prstGeom>
        </p:spPr>
      </p:pic>
      <p:sp>
        <p:nvSpPr>
          <p:cNvPr id="38" name="Rectangle 37">
            <a:extLst>
              <a:ext uri="{FF2B5EF4-FFF2-40B4-BE49-F238E27FC236}">
                <a16:creationId xmlns:a16="http://schemas.microsoft.com/office/drawing/2014/main" id="{D470964F-166A-49F4-A581-6F5CF1D24BC2}"/>
              </a:ext>
            </a:extLst>
          </p:cNvPr>
          <p:cNvSpPr/>
          <p:nvPr/>
        </p:nvSpPr>
        <p:spPr>
          <a:xfrm>
            <a:off x="4459818" y="3531475"/>
            <a:ext cx="4309457" cy="1352788"/>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956D19-B67C-45BE-9AE8-1A6317007961}"/>
              </a:ext>
            </a:extLst>
          </p:cNvPr>
          <p:cNvSpPr/>
          <p:nvPr/>
        </p:nvSpPr>
        <p:spPr>
          <a:xfrm>
            <a:off x="4481805" y="2087908"/>
            <a:ext cx="2254898" cy="1277273"/>
          </a:xfrm>
          <a:prstGeom prst="rect">
            <a:avLst/>
          </a:prstGeom>
          <a:solidFill>
            <a:schemeClr val="bg1"/>
          </a:solidFill>
        </p:spPr>
        <p:txBody>
          <a:bodyPr wrap="square">
            <a:spAutoFit/>
          </a:bodyPr>
          <a:lstStyle/>
          <a:p>
            <a:r>
              <a:rPr lang="en-US" sz="700" b="1" dirty="0">
                <a:solidFill>
                  <a:srgbClr val="333333"/>
                </a:solidFill>
                <a:latin typeface="Arial" panose="020B0604020202020204" pitchFamily="34" charset="0"/>
                <a:cs typeface="Arial" panose="020B0604020202020204" pitchFamily="34" charset="0"/>
              </a:rPr>
              <a:t>Elicit detector </a:t>
            </a:r>
            <a:r>
              <a:rPr lang="en-US" sz="700" dirty="0">
                <a:solidFill>
                  <a:srgbClr val="333333"/>
                </a:solidFill>
                <a:latin typeface="Arial" panose="020B0604020202020204" pitchFamily="34" charset="0"/>
                <a:cs typeface="Arial" panose="020B0604020202020204" pitchFamily="34" charset="0"/>
              </a:rPr>
              <a:t>[3]</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Examine how users manipulate Web information </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Use electronic records: location, job title, projects</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Collected </a:t>
            </a:r>
            <a:r>
              <a:rPr lang="en-US" sz="700" b="1" dirty="0">
                <a:solidFill>
                  <a:srgbClr val="333333"/>
                </a:solidFill>
                <a:latin typeface="Arial" panose="020B0604020202020204" pitchFamily="34" charset="0"/>
                <a:cs typeface="Arial" panose="020B0604020202020204" pitchFamily="34" charset="0"/>
              </a:rPr>
              <a:t>284 days of data</a:t>
            </a:r>
            <a:r>
              <a:rPr lang="en-US" sz="700" dirty="0">
                <a:solidFill>
                  <a:srgbClr val="333333"/>
                </a:solidFill>
                <a:latin typeface="Arial" panose="020B0604020202020204" pitchFamily="34" charset="0"/>
                <a:cs typeface="Arial" panose="020B0604020202020204" pitchFamily="34" charset="0"/>
              </a:rPr>
              <a:t>, from </a:t>
            </a:r>
            <a:r>
              <a:rPr lang="en-US" sz="700" b="1" dirty="0">
                <a:solidFill>
                  <a:srgbClr val="333333"/>
                </a:solidFill>
                <a:latin typeface="Arial" panose="020B0604020202020204" pitchFamily="34" charset="0"/>
                <a:cs typeface="Arial" panose="020B0604020202020204" pitchFamily="34" charset="0"/>
              </a:rPr>
              <a:t>3,900 users</a:t>
            </a:r>
            <a:r>
              <a:rPr lang="en-US" sz="700" dirty="0">
                <a:solidFill>
                  <a:srgbClr val="333333"/>
                </a:solidFill>
                <a:latin typeface="Arial" panose="020B0604020202020204" pitchFamily="34" charset="0"/>
                <a:cs typeface="Arial" panose="020B0604020202020204" pitchFamily="34" charset="0"/>
              </a:rPr>
              <a:t>, and produced </a:t>
            </a:r>
            <a:r>
              <a:rPr lang="en-US" sz="700" b="1" dirty="0">
                <a:solidFill>
                  <a:srgbClr val="333333"/>
                </a:solidFill>
                <a:latin typeface="Arial" panose="020B0604020202020204" pitchFamily="34" charset="0"/>
                <a:cs typeface="Arial" panose="020B0604020202020204" pitchFamily="34" charset="0"/>
              </a:rPr>
              <a:t>91 million events</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Research team consulted with three subject-matter experts to develop </a:t>
            </a:r>
            <a:r>
              <a:rPr lang="en-US" sz="700" b="1" dirty="0">
                <a:solidFill>
                  <a:srgbClr val="333333"/>
                </a:solidFill>
                <a:latin typeface="Arial" panose="020B0604020202020204" pitchFamily="34" charset="0"/>
                <a:cs typeface="Arial" panose="020B0604020202020204" pitchFamily="34" charset="0"/>
              </a:rPr>
              <a:t>76 detectors</a:t>
            </a:r>
          </a:p>
          <a:p>
            <a:pPr marL="112713" indent="-112713">
              <a:buFont typeface="Arial" panose="020B0604020202020204" pitchFamily="34" charset="0"/>
              <a:buChar char="•"/>
            </a:pPr>
            <a:r>
              <a:rPr lang="en-US" sz="700" dirty="0">
                <a:solidFill>
                  <a:srgbClr val="333333"/>
                </a:solidFill>
                <a:latin typeface="Arial" panose="020B0604020202020204" pitchFamily="34" charset="0"/>
                <a:cs typeface="Arial" panose="020B0604020202020204" pitchFamily="34" charset="0"/>
              </a:rPr>
              <a:t>Implemented detectors using rules and statistical methods. E.g</a:t>
            </a:r>
            <a:r>
              <a:rPr lang="en-US" sz="700" dirty="0">
                <a:solidFill>
                  <a:schemeClr val="tx2"/>
                </a:solidFill>
                <a:latin typeface="Arial" panose="020B0604020202020204" pitchFamily="34" charset="0"/>
                <a:cs typeface="Arial" panose="020B0604020202020204" pitchFamily="34" charset="0"/>
              </a:rPr>
              <a:t>., a rule issues an alert if an individual used a printer other than the one closest to his or her office</a:t>
            </a:r>
            <a:endParaRPr lang="en-US" sz="700" i="0" dirty="0">
              <a:solidFill>
                <a:schemeClr val="tx2"/>
              </a:solidFill>
              <a:effectLst/>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CCDBA3A0-6301-46B7-84BD-F7D88B03A0DC}"/>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41" name="Rectangle 40">
            <a:extLst>
              <a:ext uri="{FF2B5EF4-FFF2-40B4-BE49-F238E27FC236}">
                <a16:creationId xmlns:a16="http://schemas.microsoft.com/office/drawing/2014/main" id="{F8874B3E-DC23-4266-AD24-385BDD8C1911}"/>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42" name="Rectangle 41">
            <a:extLst>
              <a:ext uri="{FF2B5EF4-FFF2-40B4-BE49-F238E27FC236}">
                <a16:creationId xmlns:a16="http://schemas.microsoft.com/office/drawing/2014/main" id="{DFCA3BDB-7BB0-43FC-82E8-D1E5A0721565}"/>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43" name="Rectangle 42">
            <a:extLst>
              <a:ext uri="{FF2B5EF4-FFF2-40B4-BE49-F238E27FC236}">
                <a16:creationId xmlns:a16="http://schemas.microsoft.com/office/drawing/2014/main" id="{0E5CC87A-F462-4A9E-ADA8-4EFF050BB353}"/>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3768763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 Review  </a:t>
            </a:r>
            <a:br>
              <a:rPr lang="en-US" b="1" dirty="0"/>
            </a:br>
            <a:r>
              <a:rPr lang="en-US" dirty="0"/>
              <a:t>Graph-based methods</a:t>
            </a:r>
            <a:endParaRPr lang="en-US" baseline="30000" dirty="0"/>
          </a:p>
        </p:txBody>
      </p:sp>
      <p:sp>
        <p:nvSpPr>
          <p:cNvPr id="3" name="AutoShape 2" descr="Data Sources for Insider Threat Detection [44]">
            <a:extLst>
              <a:ext uri="{FF2B5EF4-FFF2-40B4-BE49-F238E27FC236}">
                <a16:creationId xmlns:a16="http://schemas.microsoft.com/office/drawing/2014/main" id="{AFF70D06-CC8C-43C4-AD1F-09DD56B7FF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researchgate.net/profile/Georgeta_Catescu/publication/341103351/figure/fig3/AS:886738146840585@1588426257678/Data-Sources-for-Insider-Threat-Detection-44.jpg">
            <a:extLst>
              <a:ext uri="{FF2B5EF4-FFF2-40B4-BE49-F238E27FC236}">
                <a16:creationId xmlns:a16="http://schemas.microsoft.com/office/drawing/2014/main" id="{D04402B1-571D-4E9D-81B9-1ACD8E57E4F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6C3AE77-7DA8-49DF-9A3B-77992BBFA3A3}"/>
              </a:ext>
            </a:extLst>
          </p:cNvPr>
          <p:cNvSpPr/>
          <p:nvPr/>
        </p:nvSpPr>
        <p:spPr>
          <a:xfrm>
            <a:off x="395288" y="666750"/>
            <a:ext cx="4032250" cy="1061829"/>
          </a:xfrm>
          <a:prstGeom prst="rect">
            <a:avLst/>
          </a:prstGeom>
        </p:spPr>
        <p:txBody>
          <a:bodyPr wrap="square">
            <a:spAutoFit/>
          </a:bodyPr>
          <a:lstStyle/>
          <a:p>
            <a:r>
              <a:rPr lang="en-US" sz="900" dirty="0">
                <a:solidFill>
                  <a:schemeClr val="tx2"/>
                </a:solidFill>
                <a:latin typeface="Arial" panose="020B0604020202020204" pitchFamily="34" charset="0"/>
                <a:cs typeface="Arial" panose="020B0604020202020204" pitchFamily="34" charset="0"/>
              </a:rPr>
              <a:t>HR Data</a:t>
            </a:r>
            <a:endParaRPr lang="en-US" sz="900" dirty="0">
              <a:solidFill>
                <a:srgbClr val="111111"/>
              </a:solidFill>
              <a:latin typeface="Arial" panose="020B0604020202020204" pitchFamily="34" charset="0"/>
              <a:cs typeface="Arial" panose="020B0604020202020204" pitchFamily="34" charset="0"/>
            </a:endParaRP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Contextual information regarding a human user such as HR and psychological data</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Available from an employee directory or a specific ERP </a:t>
            </a:r>
          </a:p>
          <a:p>
            <a:pPr marL="228600" lvl="1" indent="-114300">
              <a:buFont typeface="Arial" panose="020B0604020202020204" pitchFamily="34" charset="0"/>
              <a:buChar char="•"/>
            </a:pPr>
            <a:r>
              <a:rPr lang="en-US" sz="900" dirty="0">
                <a:latin typeface="Arial" panose="020B0604020202020204" pitchFamily="34" charset="0"/>
                <a:cs typeface="Arial" panose="020B0604020202020204" pitchFamily="34" charset="0"/>
              </a:rPr>
              <a:t>e.g., type of employment, remaining years of contract, remaining days of leave, job title, salary range, participated projects, business travel records, performance review, etc.</a:t>
            </a:r>
          </a:p>
        </p:txBody>
      </p:sp>
      <p:pic>
        <p:nvPicPr>
          <p:cNvPr id="17" name="Picture 16">
            <a:extLst>
              <a:ext uri="{FF2B5EF4-FFF2-40B4-BE49-F238E27FC236}">
                <a16:creationId xmlns:a16="http://schemas.microsoft.com/office/drawing/2014/main" id="{07AE54D6-1575-43EA-B2DD-75F814D428A9}"/>
              </a:ext>
            </a:extLst>
          </p:cNvPr>
          <p:cNvPicPr>
            <a:picLocks noChangeAspect="1"/>
          </p:cNvPicPr>
          <p:nvPr/>
        </p:nvPicPr>
        <p:blipFill>
          <a:blip r:embed="rId2"/>
          <a:stretch>
            <a:fillRect/>
          </a:stretch>
        </p:blipFill>
        <p:spPr>
          <a:xfrm>
            <a:off x="6861110" y="666749"/>
            <a:ext cx="1887603" cy="2194307"/>
          </a:xfrm>
          <a:prstGeom prst="rect">
            <a:avLst/>
          </a:prstGeom>
        </p:spPr>
      </p:pic>
      <p:pic>
        <p:nvPicPr>
          <p:cNvPr id="18" name="Picture 17">
            <a:extLst>
              <a:ext uri="{FF2B5EF4-FFF2-40B4-BE49-F238E27FC236}">
                <a16:creationId xmlns:a16="http://schemas.microsoft.com/office/drawing/2014/main" id="{8582241C-532F-4C7C-9C67-85A6C664E711}"/>
              </a:ext>
            </a:extLst>
          </p:cNvPr>
          <p:cNvPicPr>
            <a:picLocks noChangeAspect="1"/>
          </p:cNvPicPr>
          <p:nvPr/>
        </p:nvPicPr>
        <p:blipFill>
          <a:blip r:embed="rId3"/>
          <a:stretch>
            <a:fillRect/>
          </a:stretch>
        </p:blipFill>
        <p:spPr>
          <a:xfrm>
            <a:off x="508001" y="1893277"/>
            <a:ext cx="3802062" cy="1435711"/>
          </a:xfrm>
          <a:prstGeom prst="rect">
            <a:avLst/>
          </a:prstGeom>
        </p:spPr>
      </p:pic>
      <p:sp>
        <p:nvSpPr>
          <p:cNvPr id="19" name="Rectangle 18">
            <a:extLst>
              <a:ext uri="{FF2B5EF4-FFF2-40B4-BE49-F238E27FC236}">
                <a16:creationId xmlns:a16="http://schemas.microsoft.com/office/drawing/2014/main" id="{DC88AC59-DEDD-4185-90AD-76F8068CD49D}"/>
              </a:ext>
            </a:extLst>
          </p:cNvPr>
          <p:cNvSpPr/>
          <p:nvPr/>
        </p:nvSpPr>
        <p:spPr>
          <a:xfrm>
            <a:off x="1143000" y="2647950"/>
            <a:ext cx="3098800" cy="1270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5F2AF1E-AC3F-4B83-AC83-6E648F8230D8}"/>
              </a:ext>
            </a:extLst>
          </p:cNvPr>
          <p:cNvSpPr/>
          <p:nvPr/>
        </p:nvSpPr>
        <p:spPr>
          <a:xfrm>
            <a:off x="1072108" y="4840288"/>
            <a:ext cx="3355430" cy="276999"/>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[1] Detecting and Preventing Cyber Insider Threats: A Survey</a:t>
            </a:r>
          </a:p>
          <a:p>
            <a:r>
              <a:rPr lang="en-US" sz="600" dirty="0">
                <a:latin typeface="Arial" panose="020B0604020202020204" pitchFamily="34" charset="0"/>
                <a:cs typeface="Arial" panose="020B0604020202020204" pitchFamily="34" charset="0"/>
              </a:rPr>
              <a:t>[2] Identifying threats using graph-based anomaly detection, W. Eberle</a:t>
            </a:r>
          </a:p>
        </p:txBody>
      </p:sp>
      <p:sp>
        <p:nvSpPr>
          <p:cNvPr id="21" name="Rectangle 20">
            <a:extLst>
              <a:ext uri="{FF2B5EF4-FFF2-40B4-BE49-F238E27FC236}">
                <a16:creationId xmlns:a16="http://schemas.microsoft.com/office/drawing/2014/main" id="{7E90AF0B-8379-45C8-B1CF-C8AE21FB642D}"/>
              </a:ext>
            </a:extLst>
          </p:cNvPr>
          <p:cNvSpPr/>
          <p:nvPr/>
        </p:nvSpPr>
        <p:spPr>
          <a:xfrm>
            <a:off x="4716463" y="666750"/>
            <a:ext cx="1727880" cy="1477328"/>
          </a:xfrm>
          <a:prstGeom prst="rect">
            <a:avLst/>
          </a:prstGeom>
        </p:spPr>
        <p:txBody>
          <a:bodyPr wrap="square">
            <a:spAutoFit/>
          </a:bodyPr>
          <a:lstStyle/>
          <a:p>
            <a:pPr indent="-342900"/>
            <a:r>
              <a:rPr lang="en-US" sz="900" dirty="0">
                <a:solidFill>
                  <a:schemeClr val="tx2"/>
                </a:solidFill>
                <a:latin typeface="Arial" panose="020B0604020202020204" pitchFamily="34" charset="0"/>
                <a:cs typeface="Arial" panose="020B0604020202020204" pitchFamily="34" charset="0"/>
              </a:rPr>
              <a:t>Bipartite graph analysis [1] / Peer Analysis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Establish a pattern of acceptable actions based on workgroup role classifications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Provides a means to identify and determine normal or expected behavior for workgroups</a:t>
            </a:r>
          </a:p>
        </p:txBody>
      </p:sp>
      <p:pic>
        <p:nvPicPr>
          <p:cNvPr id="7" name="Picture 6">
            <a:extLst>
              <a:ext uri="{FF2B5EF4-FFF2-40B4-BE49-F238E27FC236}">
                <a16:creationId xmlns:a16="http://schemas.microsoft.com/office/drawing/2014/main" id="{EDAA7624-5756-4615-9E01-4E4E32AFE177}"/>
              </a:ext>
            </a:extLst>
          </p:cNvPr>
          <p:cNvPicPr>
            <a:picLocks noChangeAspect="1"/>
          </p:cNvPicPr>
          <p:nvPr/>
        </p:nvPicPr>
        <p:blipFill>
          <a:blip r:embed="rId4"/>
          <a:stretch>
            <a:fillRect/>
          </a:stretch>
        </p:blipFill>
        <p:spPr>
          <a:xfrm>
            <a:off x="6850374" y="2923334"/>
            <a:ext cx="1972982" cy="1916954"/>
          </a:xfrm>
          <a:prstGeom prst="rect">
            <a:avLst/>
          </a:prstGeom>
        </p:spPr>
      </p:pic>
      <p:sp>
        <p:nvSpPr>
          <p:cNvPr id="22" name="Rectangle 21">
            <a:extLst>
              <a:ext uri="{FF2B5EF4-FFF2-40B4-BE49-F238E27FC236}">
                <a16:creationId xmlns:a16="http://schemas.microsoft.com/office/drawing/2014/main" id="{2C53DD54-C82E-45E3-8A51-D8628B537EDF}"/>
              </a:ext>
            </a:extLst>
          </p:cNvPr>
          <p:cNvSpPr/>
          <p:nvPr/>
        </p:nvSpPr>
        <p:spPr>
          <a:xfrm>
            <a:off x="4716463" y="3033616"/>
            <a:ext cx="1727880" cy="1892826"/>
          </a:xfrm>
          <a:prstGeom prst="rect">
            <a:avLst/>
          </a:prstGeom>
        </p:spPr>
        <p:txBody>
          <a:bodyPr wrap="square">
            <a:spAutoFit/>
          </a:bodyPr>
          <a:lstStyle/>
          <a:p>
            <a:pPr indent="-342900"/>
            <a:r>
              <a:rPr lang="en-US" sz="900" dirty="0">
                <a:solidFill>
                  <a:schemeClr val="tx2"/>
                </a:solidFill>
                <a:latin typeface="Arial" panose="020B0604020202020204" pitchFamily="34" charset="0"/>
                <a:cs typeface="Arial" panose="020B0604020202020204" pitchFamily="34" charset="0"/>
              </a:rPr>
              <a:t>Identifying Threats Using Graph-based Anomaly Detection [2]</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1) Find normative  patterns in the data using graph-based data mining and </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2) Searching for small, unexpected deviations to normative patterns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3) Illicit behavior tries to mimic legitimate, normative behavior</a:t>
            </a:r>
          </a:p>
        </p:txBody>
      </p:sp>
      <p:sp>
        <p:nvSpPr>
          <p:cNvPr id="24" name="Rectangle 23">
            <a:extLst>
              <a:ext uri="{FF2B5EF4-FFF2-40B4-BE49-F238E27FC236}">
                <a16:creationId xmlns:a16="http://schemas.microsoft.com/office/drawing/2014/main" id="{6B10DDBA-F062-44E9-90A7-7BABBC8D68F9}"/>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25" name="Rectangle 24">
            <a:extLst>
              <a:ext uri="{FF2B5EF4-FFF2-40B4-BE49-F238E27FC236}">
                <a16:creationId xmlns:a16="http://schemas.microsoft.com/office/drawing/2014/main" id="{66B789E7-CFB0-4C20-AA6A-8A2C6770900C}"/>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26" name="Rectangle 25">
            <a:extLst>
              <a:ext uri="{FF2B5EF4-FFF2-40B4-BE49-F238E27FC236}">
                <a16:creationId xmlns:a16="http://schemas.microsoft.com/office/drawing/2014/main" id="{34F88C01-0D62-4179-8DA0-BA72443EBA6E}"/>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27" name="Rectangle 26">
            <a:extLst>
              <a:ext uri="{FF2B5EF4-FFF2-40B4-BE49-F238E27FC236}">
                <a16:creationId xmlns:a16="http://schemas.microsoft.com/office/drawing/2014/main" id="{724F738B-BC77-4166-8240-027BF13E1695}"/>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33955725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Literature Review  </a:t>
            </a:r>
            <a:br>
              <a:rPr lang="en-US" b="1" dirty="0"/>
            </a:br>
            <a:r>
              <a:rPr lang="en-US" dirty="0"/>
              <a:t>Rule-based methods</a:t>
            </a:r>
            <a:endParaRPr lang="en-US" baseline="30000" dirty="0"/>
          </a:p>
        </p:txBody>
      </p:sp>
      <p:sp>
        <p:nvSpPr>
          <p:cNvPr id="4" name="Rectangle 3">
            <a:extLst>
              <a:ext uri="{FF2B5EF4-FFF2-40B4-BE49-F238E27FC236}">
                <a16:creationId xmlns:a16="http://schemas.microsoft.com/office/drawing/2014/main" id="{AB1B40C6-8ADB-4967-AA61-130F0ED65099}"/>
              </a:ext>
            </a:extLst>
          </p:cNvPr>
          <p:cNvSpPr/>
          <p:nvPr/>
        </p:nvSpPr>
        <p:spPr>
          <a:xfrm>
            <a:off x="1032902" y="4947847"/>
            <a:ext cx="4572000" cy="184666"/>
          </a:xfrm>
          <a:prstGeom prst="rect">
            <a:avLst/>
          </a:prstGeom>
        </p:spPr>
        <p:txBody>
          <a:bodyPr>
            <a:spAutoFit/>
          </a:bodyPr>
          <a:lstStyle/>
          <a:p>
            <a:r>
              <a:rPr lang="en-US" sz="600" dirty="0">
                <a:latin typeface="Arial" panose="020B0604020202020204" pitchFamily="34" charset="0"/>
                <a:cs typeface="Arial" panose="020B0604020202020204" pitchFamily="34" charset="0"/>
              </a:rPr>
              <a:t>[1] Learning Patterns from Unix Process Execution Traces for Intrusion Detection, </a:t>
            </a:r>
            <a:r>
              <a:rPr lang="en-US" sz="600" dirty="0" err="1">
                <a:latin typeface="Arial" panose="020B0604020202020204" pitchFamily="34" charset="0"/>
                <a:cs typeface="Arial" panose="020B0604020202020204" pitchFamily="34" charset="0"/>
              </a:rPr>
              <a:t>Wenke</a:t>
            </a:r>
            <a:r>
              <a:rPr lang="en-US" sz="600" dirty="0">
                <a:latin typeface="Arial" panose="020B0604020202020204" pitchFamily="34" charset="0"/>
                <a:cs typeface="Arial" panose="020B0604020202020204" pitchFamily="34" charset="0"/>
              </a:rPr>
              <a:t> Lee, et. al.</a:t>
            </a:r>
          </a:p>
        </p:txBody>
      </p:sp>
      <p:sp>
        <p:nvSpPr>
          <p:cNvPr id="3" name="AutoShape 2" descr="Data Sources for Insider Threat Detection [44]">
            <a:extLst>
              <a:ext uri="{FF2B5EF4-FFF2-40B4-BE49-F238E27FC236}">
                <a16:creationId xmlns:a16="http://schemas.microsoft.com/office/drawing/2014/main" id="{AFF70D06-CC8C-43C4-AD1F-09DD56B7FF79}"/>
              </a:ext>
            </a:extLst>
          </p:cNvPr>
          <p:cNvSpPr>
            <a:spLocks noChangeAspect="1" noChangeArrowheads="1"/>
          </p:cNvSpPr>
          <p:nvPr/>
        </p:nvSpPr>
        <p:spPr bwMode="auto">
          <a:xfrm>
            <a:off x="4716463"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researchgate.net/profile/Georgeta_Catescu/publication/341103351/figure/fig3/AS:886738146840585@1588426257678/Data-Sources-for-Insider-Threat-Detection-44.jpg">
            <a:extLst>
              <a:ext uri="{FF2B5EF4-FFF2-40B4-BE49-F238E27FC236}">
                <a16:creationId xmlns:a16="http://schemas.microsoft.com/office/drawing/2014/main" id="{D04402B1-571D-4E9D-81B9-1ACD8E57E4F5}"/>
              </a:ext>
            </a:extLst>
          </p:cNvPr>
          <p:cNvSpPr>
            <a:spLocks noChangeAspect="1" noChangeArrowheads="1"/>
          </p:cNvSpPr>
          <p:nvPr/>
        </p:nvSpPr>
        <p:spPr bwMode="auto">
          <a:xfrm>
            <a:off x="4716463"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6C3AE77-7DA8-49DF-9A3B-77992BBFA3A3}"/>
              </a:ext>
            </a:extLst>
          </p:cNvPr>
          <p:cNvSpPr/>
          <p:nvPr/>
        </p:nvSpPr>
        <p:spPr>
          <a:xfrm>
            <a:off x="395288" y="666750"/>
            <a:ext cx="4032250" cy="2862322"/>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Main idea</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Automatically extract rules from instances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Generalize system calls sequence using a set of rules</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a:p>
            <a:pPr indent="-342900"/>
            <a:r>
              <a:rPr lang="en-US" sz="900" b="1" dirty="0">
                <a:solidFill>
                  <a:srgbClr val="111111"/>
                </a:solidFill>
                <a:latin typeface="Arial" panose="020B0604020202020204" pitchFamily="34" charset="0"/>
                <a:cs typeface="Arial" panose="020B0604020202020204" pitchFamily="34" charset="0"/>
              </a:rPr>
              <a:t>Techniques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 a sliding window (length 11) to create sequences of consecutive system calls</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Create two sets of system call data: normal and abnormal</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Scan intrusion traces and look it up in the “normal” list</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If a match can be found then the sequence is labeled as “normal”.  Otherwise it is labeled as “abnormal”</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Applied RIPPER (Cohen 1995), a rule learning program, to generate concise rule sets from training data</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RIPPER rules can be used to predict whether a sequence is “abnormal“ or “normal “</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Use a sliding window of length to scan the predictions made by RIPPER</a:t>
            </a:r>
          </a:p>
          <a:p>
            <a:pPr marL="228600" lvl="1" indent="-114300">
              <a:buFont typeface="Arial" panose="020B0604020202020204" pitchFamily="34" charset="0"/>
              <a:buChar char="•"/>
            </a:pPr>
            <a:r>
              <a:rPr lang="en-US" sz="900" dirty="0">
                <a:solidFill>
                  <a:srgbClr val="111111"/>
                </a:solidFill>
                <a:latin typeface="Arial" panose="020B0604020202020204" pitchFamily="34" charset="0"/>
                <a:cs typeface="Arial" panose="020B0604020202020204" pitchFamily="34" charset="0"/>
              </a:rPr>
              <a:t>If the percentage of “abnormal” predictions is above a threshold value, then the trace is an intrusion</a:t>
            </a:r>
          </a:p>
          <a:p>
            <a:pPr marL="228600" lvl="1" indent="-114300">
              <a:buFont typeface="Arial" panose="020B0604020202020204" pitchFamily="34" charset="0"/>
              <a:buChar char="•"/>
            </a:pPr>
            <a:endParaRPr lang="en-US" sz="900" dirty="0">
              <a:solidFill>
                <a:srgbClr val="11111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B4EE8238-9508-4039-945B-D48EEF3216F3}"/>
              </a:ext>
            </a:extLst>
          </p:cNvPr>
          <p:cNvSpPr/>
          <p:nvPr/>
        </p:nvSpPr>
        <p:spPr>
          <a:xfrm>
            <a:off x="4991300" y="3214141"/>
            <a:ext cx="1140049" cy="184666"/>
          </a:xfrm>
          <a:prstGeom prst="rect">
            <a:avLst/>
          </a:prstGeom>
        </p:spPr>
        <p:txBody>
          <a:bodyPr wrap="square">
            <a:spAutoFit/>
          </a:bodyPr>
          <a:lstStyle/>
          <a:p>
            <a:r>
              <a:rPr lang="en-US" sz="600" i="1" dirty="0">
                <a:solidFill>
                  <a:srgbClr val="2E2E2E"/>
                </a:solidFill>
                <a:latin typeface="Arial" panose="020B0604020202020204" pitchFamily="34" charset="0"/>
                <a:cs typeface="Arial" panose="020B0604020202020204" pitchFamily="34" charset="0"/>
              </a:rPr>
              <a:t>Example of a rule extracted</a:t>
            </a:r>
            <a:endParaRPr lang="en-US" sz="600" i="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CCF3AC4-0767-4F27-9D33-8D5ECCB6F2A7}"/>
              </a:ext>
            </a:extLst>
          </p:cNvPr>
          <p:cNvPicPr>
            <a:picLocks noChangeAspect="1"/>
          </p:cNvPicPr>
          <p:nvPr/>
        </p:nvPicPr>
        <p:blipFill>
          <a:blip r:embed="rId2"/>
          <a:stretch>
            <a:fillRect/>
          </a:stretch>
        </p:blipFill>
        <p:spPr>
          <a:xfrm>
            <a:off x="4887914" y="996436"/>
            <a:ext cx="3860799" cy="445300"/>
          </a:xfrm>
          <a:prstGeom prst="rect">
            <a:avLst/>
          </a:prstGeom>
        </p:spPr>
      </p:pic>
      <p:pic>
        <p:nvPicPr>
          <p:cNvPr id="8" name="Picture 7">
            <a:extLst>
              <a:ext uri="{FF2B5EF4-FFF2-40B4-BE49-F238E27FC236}">
                <a16:creationId xmlns:a16="http://schemas.microsoft.com/office/drawing/2014/main" id="{596007D3-1B5A-459F-B59C-B9CA71F5D2D0}"/>
              </a:ext>
            </a:extLst>
          </p:cNvPr>
          <p:cNvPicPr>
            <a:picLocks noChangeAspect="1"/>
          </p:cNvPicPr>
          <p:nvPr/>
        </p:nvPicPr>
        <p:blipFill>
          <a:blip r:embed="rId3"/>
          <a:stretch>
            <a:fillRect/>
          </a:stretch>
        </p:blipFill>
        <p:spPr>
          <a:xfrm>
            <a:off x="4976882" y="2040211"/>
            <a:ext cx="3771831" cy="807616"/>
          </a:xfrm>
          <a:prstGeom prst="rect">
            <a:avLst/>
          </a:prstGeom>
        </p:spPr>
      </p:pic>
      <p:pic>
        <p:nvPicPr>
          <p:cNvPr id="9" name="Picture 8">
            <a:extLst>
              <a:ext uri="{FF2B5EF4-FFF2-40B4-BE49-F238E27FC236}">
                <a16:creationId xmlns:a16="http://schemas.microsoft.com/office/drawing/2014/main" id="{8CF878D5-D940-4999-A253-08EA627AC149}"/>
              </a:ext>
            </a:extLst>
          </p:cNvPr>
          <p:cNvPicPr>
            <a:picLocks noChangeAspect="1"/>
          </p:cNvPicPr>
          <p:nvPr/>
        </p:nvPicPr>
        <p:blipFill>
          <a:blip r:embed="rId4"/>
          <a:stretch>
            <a:fillRect/>
          </a:stretch>
        </p:blipFill>
        <p:spPr>
          <a:xfrm>
            <a:off x="5058803" y="3460206"/>
            <a:ext cx="3689910" cy="1187347"/>
          </a:xfrm>
          <a:prstGeom prst="rect">
            <a:avLst/>
          </a:prstGeom>
        </p:spPr>
      </p:pic>
      <p:grpSp>
        <p:nvGrpSpPr>
          <p:cNvPr id="24" name="Group 23">
            <a:extLst>
              <a:ext uri="{FF2B5EF4-FFF2-40B4-BE49-F238E27FC236}">
                <a16:creationId xmlns:a16="http://schemas.microsoft.com/office/drawing/2014/main" id="{A49413A8-2DCB-4D4E-B85A-AE1AEBB66E50}"/>
              </a:ext>
            </a:extLst>
          </p:cNvPr>
          <p:cNvGrpSpPr/>
          <p:nvPr/>
        </p:nvGrpSpPr>
        <p:grpSpPr>
          <a:xfrm>
            <a:off x="4716463" y="781930"/>
            <a:ext cx="255198" cy="246221"/>
            <a:chOff x="1633049" y="1802410"/>
            <a:chExt cx="255198" cy="246221"/>
          </a:xfrm>
        </p:grpSpPr>
        <p:sp>
          <p:nvSpPr>
            <p:cNvPr id="25" name="Oval 24">
              <a:extLst>
                <a:ext uri="{FF2B5EF4-FFF2-40B4-BE49-F238E27FC236}">
                  <a16:creationId xmlns:a16="http://schemas.microsoft.com/office/drawing/2014/main" id="{E6906A9D-DEA7-41D5-9215-5CEF0FFC19DA}"/>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131CBA9-8D85-4F8B-8ABF-7F7F35273183}"/>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1</a:t>
              </a:r>
            </a:p>
          </p:txBody>
        </p:sp>
      </p:grpSp>
      <p:grpSp>
        <p:nvGrpSpPr>
          <p:cNvPr id="27" name="Group 26">
            <a:extLst>
              <a:ext uri="{FF2B5EF4-FFF2-40B4-BE49-F238E27FC236}">
                <a16:creationId xmlns:a16="http://schemas.microsoft.com/office/drawing/2014/main" id="{5C50EFBC-1795-4643-9579-945CAC41BAE2}"/>
              </a:ext>
            </a:extLst>
          </p:cNvPr>
          <p:cNvGrpSpPr/>
          <p:nvPr/>
        </p:nvGrpSpPr>
        <p:grpSpPr>
          <a:xfrm>
            <a:off x="4716463" y="3913256"/>
            <a:ext cx="255198" cy="246221"/>
            <a:chOff x="1633049" y="1802410"/>
            <a:chExt cx="255198" cy="246221"/>
          </a:xfrm>
        </p:grpSpPr>
        <p:sp>
          <p:nvSpPr>
            <p:cNvPr id="28" name="Oval 27">
              <a:extLst>
                <a:ext uri="{FF2B5EF4-FFF2-40B4-BE49-F238E27FC236}">
                  <a16:creationId xmlns:a16="http://schemas.microsoft.com/office/drawing/2014/main" id="{28CDEB94-4E45-4561-B549-6E7C4699AACF}"/>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38D4CD0-DA00-4D5D-AC96-AA400D950660}"/>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3</a:t>
              </a:r>
            </a:p>
          </p:txBody>
        </p:sp>
      </p:grpSp>
      <p:grpSp>
        <p:nvGrpSpPr>
          <p:cNvPr id="30" name="Group 29">
            <a:extLst>
              <a:ext uri="{FF2B5EF4-FFF2-40B4-BE49-F238E27FC236}">
                <a16:creationId xmlns:a16="http://schemas.microsoft.com/office/drawing/2014/main" id="{EAF798E7-2730-491A-B0CB-429133B553D1}"/>
              </a:ext>
            </a:extLst>
          </p:cNvPr>
          <p:cNvGrpSpPr/>
          <p:nvPr/>
        </p:nvGrpSpPr>
        <p:grpSpPr>
          <a:xfrm>
            <a:off x="4716463" y="2301544"/>
            <a:ext cx="255198" cy="246221"/>
            <a:chOff x="1633049" y="1802410"/>
            <a:chExt cx="255198" cy="246221"/>
          </a:xfrm>
        </p:grpSpPr>
        <p:sp>
          <p:nvSpPr>
            <p:cNvPr id="31" name="Oval 30">
              <a:extLst>
                <a:ext uri="{FF2B5EF4-FFF2-40B4-BE49-F238E27FC236}">
                  <a16:creationId xmlns:a16="http://schemas.microsoft.com/office/drawing/2014/main" id="{74729AAC-B979-4A38-B4B0-A56A654E93AD}"/>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1B907E4-1522-4A20-A9D6-9A30A4818CF3}"/>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2</a:t>
              </a:r>
            </a:p>
          </p:txBody>
        </p:sp>
      </p:grpSp>
      <p:sp>
        <p:nvSpPr>
          <p:cNvPr id="41" name="Rectangle 40">
            <a:extLst>
              <a:ext uri="{FF2B5EF4-FFF2-40B4-BE49-F238E27FC236}">
                <a16:creationId xmlns:a16="http://schemas.microsoft.com/office/drawing/2014/main" id="{8CDD51D2-A2FF-4E4C-8C4B-C95B2F685AD7}"/>
              </a:ext>
            </a:extLst>
          </p:cNvPr>
          <p:cNvSpPr/>
          <p:nvPr/>
        </p:nvSpPr>
        <p:spPr>
          <a:xfrm>
            <a:off x="5054105" y="3407620"/>
            <a:ext cx="3694607" cy="44075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99F1C7B-ABB1-4018-BD03-F6CE0D850F56}"/>
              </a:ext>
            </a:extLst>
          </p:cNvPr>
          <p:cNvSpPr/>
          <p:nvPr/>
        </p:nvSpPr>
        <p:spPr>
          <a:xfrm>
            <a:off x="5558140" y="1873240"/>
            <a:ext cx="1954413" cy="184666"/>
          </a:xfrm>
          <a:prstGeom prst="rect">
            <a:avLst/>
          </a:prstGeom>
        </p:spPr>
        <p:txBody>
          <a:bodyPr wrap="square">
            <a:spAutoFit/>
          </a:bodyPr>
          <a:lstStyle/>
          <a:p>
            <a:r>
              <a:rPr lang="en-US" sz="600" i="1" dirty="0">
                <a:solidFill>
                  <a:srgbClr val="2E2E2E"/>
                </a:solidFill>
                <a:latin typeface="Arial" panose="020B0604020202020204" pitchFamily="34" charset="0"/>
                <a:cs typeface="Arial" panose="020B0604020202020204" pitchFamily="34" charset="0"/>
              </a:rPr>
              <a:t>Example labelled sequences of system calls</a:t>
            </a:r>
            <a:endParaRPr lang="en-US" sz="600" i="1"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07D90377-BB30-463B-AC2A-E4BC5A9FEF1C}"/>
              </a:ext>
            </a:extLst>
          </p:cNvPr>
          <p:cNvSpPr/>
          <p:nvPr/>
        </p:nvSpPr>
        <p:spPr>
          <a:xfrm>
            <a:off x="4914552" y="802054"/>
            <a:ext cx="2933500" cy="184666"/>
          </a:xfrm>
          <a:prstGeom prst="rect">
            <a:avLst/>
          </a:prstGeom>
        </p:spPr>
        <p:txBody>
          <a:bodyPr wrap="square">
            <a:spAutoFit/>
          </a:bodyPr>
          <a:lstStyle/>
          <a:p>
            <a:r>
              <a:rPr lang="en-US" sz="600" i="1" dirty="0">
                <a:solidFill>
                  <a:srgbClr val="2E2E2E"/>
                </a:solidFill>
                <a:latin typeface="Arial" panose="020B0604020202020204" pitchFamily="34" charset="0"/>
                <a:cs typeface="Arial" panose="020B0604020202020204" pitchFamily="34" charset="0"/>
              </a:rPr>
              <a:t>Example of mapping between </a:t>
            </a:r>
            <a:r>
              <a:rPr lang="en-US" sz="600" i="1" dirty="0" err="1">
                <a:solidFill>
                  <a:srgbClr val="2E2E2E"/>
                </a:solidFill>
                <a:latin typeface="Arial" panose="020B0604020202020204" pitchFamily="34" charset="0"/>
                <a:cs typeface="Arial" panose="020B0604020202020204" pitchFamily="34" charset="0"/>
              </a:rPr>
              <a:t>pid</a:t>
            </a:r>
            <a:r>
              <a:rPr lang="en-US" sz="600" i="1" dirty="0">
                <a:solidFill>
                  <a:srgbClr val="2E2E2E"/>
                </a:solidFill>
                <a:latin typeface="Arial" panose="020B0604020202020204" pitchFamily="34" charset="0"/>
                <a:cs typeface="Arial" panose="020B0604020202020204" pitchFamily="34" charset="0"/>
              </a:rPr>
              <a:t> and sequences of system calls</a:t>
            </a:r>
            <a:endParaRPr lang="en-US" sz="600" i="1"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5612D421-1BF7-4DB5-8839-7872D5907143}"/>
              </a:ext>
            </a:extLst>
          </p:cNvPr>
          <p:cNvSpPr/>
          <p:nvPr/>
        </p:nvSpPr>
        <p:spPr>
          <a:xfrm>
            <a:off x="6521318" y="0"/>
            <a:ext cx="742465" cy="184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State of</a:t>
            </a:r>
          </a:p>
          <a:p>
            <a:pPr algn="ctr"/>
            <a:r>
              <a:rPr lang="en-US" sz="500" b="1" dirty="0">
                <a:solidFill>
                  <a:schemeClr val="bg1"/>
                </a:solidFill>
                <a:latin typeface="Arial" panose="020B0604020202020204" pitchFamily="34" charset="0"/>
                <a:cs typeface="Arial" panose="020B0604020202020204" pitchFamily="34" charset="0"/>
              </a:rPr>
              <a:t>the Art</a:t>
            </a:r>
          </a:p>
        </p:txBody>
      </p:sp>
      <p:sp>
        <p:nvSpPr>
          <p:cNvPr id="37" name="Rectangle 36">
            <a:extLst>
              <a:ext uri="{FF2B5EF4-FFF2-40B4-BE49-F238E27FC236}">
                <a16:creationId xmlns:a16="http://schemas.microsoft.com/office/drawing/2014/main" id="{960ADBD2-75D6-4163-A480-B9DA8998EFB8}"/>
              </a:ext>
            </a:extLst>
          </p:cNvPr>
          <p:cNvSpPr/>
          <p:nvPr/>
        </p:nvSpPr>
        <p:spPr>
          <a:xfrm>
            <a:off x="577885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Requirements</a:t>
            </a:r>
          </a:p>
        </p:txBody>
      </p:sp>
      <p:sp>
        <p:nvSpPr>
          <p:cNvPr id="38" name="Rectangle 37">
            <a:extLst>
              <a:ext uri="{FF2B5EF4-FFF2-40B4-BE49-F238E27FC236}">
                <a16:creationId xmlns:a16="http://schemas.microsoft.com/office/drawing/2014/main" id="{6933D132-CA8E-441B-9A9D-DB2D5137DCD0}"/>
              </a:ext>
            </a:extLst>
          </p:cNvPr>
          <p:cNvSpPr/>
          <p:nvPr/>
        </p:nvSpPr>
        <p:spPr>
          <a:xfrm>
            <a:off x="7263783"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System Design</a:t>
            </a:r>
          </a:p>
        </p:txBody>
      </p:sp>
      <p:sp>
        <p:nvSpPr>
          <p:cNvPr id="42" name="Rectangle 41">
            <a:extLst>
              <a:ext uri="{FF2B5EF4-FFF2-40B4-BE49-F238E27FC236}">
                <a16:creationId xmlns:a16="http://schemas.microsoft.com/office/drawing/2014/main" id="{F3A4D034-334D-4CC2-B4FD-9E7305E611E1}"/>
              </a:ext>
            </a:extLst>
          </p:cNvPr>
          <p:cNvSpPr/>
          <p:nvPr/>
        </p:nvSpPr>
        <p:spPr>
          <a:xfrm>
            <a:off x="8006248" y="0"/>
            <a:ext cx="742465" cy="1841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1"/>
                </a:solidFill>
                <a:latin typeface="Arial" panose="020B0604020202020204" pitchFamily="34" charset="0"/>
                <a:cs typeface="Arial" panose="020B0604020202020204" pitchFamily="34" charset="0"/>
              </a:rPr>
              <a:t>ML Design</a:t>
            </a:r>
          </a:p>
        </p:txBody>
      </p:sp>
    </p:spTree>
    <p:extLst>
      <p:ext uri="{BB962C8B-B14F-4D97-AF65-F5344CB8AC3E}">
        <p14:creationId xmlns:p14="http://schemas.microsoft.com/office/powerpoint/2010/main" val="12626567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111693</TotalTime>
  <Words>6767</Words>
  <Application>Microsoft Office PowerPoint</Application>
  <PresentationFormat>On-screen Show (16:9)</PresentationFormat>
  <Paragraphs>925</Paragraphs>
  <Slides>23</Slides>
  <Notes>1</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2</vt:i4>
      </vt:variant>
      <vt:variant>
        <vt:lpstr>Slide Titles</vt:lpstr>
      </vt:variant>
      <vt:variant>
        <vt:i4>23</vt:i4>
      </vt:variant>
    </vt:vector>
  </HeadingPairs>
  <TitlesOfParts>
    <vt:vector size="45" baseType="lpstr">
      <vt:lpstr>Akkurat Pro Light</vt:lpstr>
      <vt:lpstr>FrutigerNext LT Light</vt:lpstr>
      <vt:lpstr>FrutigerNext LT Medium</vt:lpstr>
      <vt:lpstr>FrutigerNext LT Regular</vt:lpstr>
      <vt:lpstr>微软雅黑</vt:lpstr>
      <vt:lpstr>微软雅黑</vt:lpstr>
      <vt:lpstr>MS PGothic</vt:lpstr>
      <vt:lpstr>MS PGothic</vt:lpstr>
      <vt:lpstr>SFMono-Regular</vt:lpstr>
      <vt:lpstr>黑体</vt:lpstr>
      <vt:lpstr>宋体</vt:lpstr>
      <vt:lpstr>华文细黑</vt:lpstr>
      <vt:lpstr>Arial</vt:lpstr>
      <vt:lpstr>Calibri</vt:lpstr>
      <vt:lpstr>Consolas</vt:lpstr>
      <vt:lpstr>Times New Roman</vt:lpstr>
      <vt:lpstr>Wingdings</vt:lpstr>
      <vt:lpstr>Cover Page Image Horizontal Logo</vt:lpstr>
      <vt:lpstr>12_主题1</vt:lpstr>
      <vt:lpstr>End page</vt:lpstr>
      <vt:lpstr>Worksheet</vt:lpstr>
      <vt:lpstr>Packager Shell Object</vt:lpstr>
      <vt:lpstr>Security Operations Threat Monitoring and Detection</vt:lpstr>
      <vt:lpstr>Security Operations Threat Monitoring and Detection</vt:lpstr>
      <vt:lpstr>Background Scope</vt:lpstr>
      <vt:lpstr>Requirements Examples Provided by HQ</vt:lpstr>
      <vt:lpstr>Literature Review   Frequency-based methods</vt:lpstr>
      <vt:lpstr>Literature Review   Frequency-based methods: Practical Example</vt:lpstr>
      <vt:lpstr>Literature Review   Sequence-based methods</vt:lpstr>
      <vt:lpstr>Literature Review   Graph-based methods</vt:lpstr>
      <vt:lpstr>Literature Review   Rule-based methods</vt:lpstr>
      <vt:lpstr>Technology Review   Web Articles</vt:lpstr>
      <vt:lpstr>Technology Review Systems and Trends</vt:lpstr>
      <vt:lpstr>Technology Review User and Entity Behavior Analytics (UEBA)</vt:lpstr>
      <vt:lpstr>Technology Review UEBA: Microsoft &amp; others</vt:lpstr>
      <vt:lpstr>Technology Review UEBA: Algorithms and System Design</vt:lpstr>
      <vt:lpstr>Technology Review Azure Sentinel</vt:lpstr>
      <vt:lpstr>Technology Review Matano (open source)</vt:lpstr>
      <vt:lpstr>System Design Workflow Description [1]</vt:lpstr>
      <vt:lpstr>System Design Context</vt:lpstr>
      <vt:lpstr>System Design High Level View</vt:lpstr>
      <vt:lpstr>Data Collection/Preprocessing Concepts and Technologies</vt:lpstr>
      <vt:lpstr>Behavior Analysis Machine Feature Extraction / Engineering</vt:lpstr>
      <vt:lpstr>Behavior Analysis Unsupervised Machine Learning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Operations</dc:title>
  <dc:subject/>
  <dc:creator>jorge.cardoso@huawei.com</dc:creator>
  <cp:keywords/>
  <dc:description/>
  <cp:lastModifiedBy>Jorge Cardoso (Intelligent CloudOps, Cloud BU)</cp:lastModifiedBy>
  <cp:revision>16492</cp:revision>
  <cp:lastPrinted>2020-09-28T07:27:19Z</cp:lastPrinted>
  <dcterms:created xsi:type="dcterms:W3CDTF">2010-09-30T06:00:50Z</dcterms:created>
  <dcterms:modified xsi:type="dcterms:W3CDTF">2024-07-04T12:40:11Z</dcterms:modified>
  <cp:category>Design</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1681282007</vt:lpwstr>
  </property>
</Properties>
</file>